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476" r:id="rId2"/>
    <p:sldId id="475" r:id="rId3"/>
    <p:sldId id="474" r:id="rId4"/>
    <p:sldId id="477" r:id="rId5"/>
    <p:sldId id="259" r:id="rId6"/>
    <p:sldId id="479" r:id="rId7"/>
    <p:sldId id="485" r:id="rId8"/>
    <p:sldId id="483" r:id="rId9"/>
    <p:sldId id="487" r:id="rId10"/>
    <p:sldId id="486" r:id="rId11"/>
    <p:sldId id="481" r:id="rId12"/>
    <p:sldId id="488" r:id="rId13"/>
    <p:sldId id="286" r:id="rId14"/>
    <p:sldId id="789" r:id="rId15"/>
    <p:sldId id="790" r:id="rId16"/>
    <p:sldId id="288" r:id="rId17"/>
    <p:sldId id="480" r:id="rId18"/>
    <p:sldId id="482" r:id="rId19"/>
    <p:sldId id="285" r:id="rId20"/>
    <p:sldId id="478" r:id="rId21"/>
    <p:sldId id="459" r:id="rId22"/>
    <p:sldId id="814" r:id="rId23"/>
    <p:sldId id="815" r:id="rId24"/>
    <p:sldId id="287" r:id="rId25"/>
    <p:sldId id="788" r:id="rId26"/>
    <p:sldId id="489" r:id="rId27"/>
    <p:sldId id="490" r:id="rId28"/>
    <p:sldId id="491" r:id="rId29"/>
    <p:sldId id="492" r:id="rId30"/>
    <p:sldId id="545" r:id="rId31"/>
    <p:sldId id="532" r:id="rId32"/>
    <p:sldId id="553" r:id="rId33"/>
    <p:sldId id="451" r:id="rId34"/>
    <p:sldId id="456" r:id="rId35"/>
    <p:sldId id="458" r:id="rId36"/>
    <p:sldId id="453" r:id="rId37"/>
    <p:sldId id="454" r:id="rId38"/>
    <p:sldId id="471" r:id="rId39"/>
    <p:sldId id="455" r:id="rId40"/>
    <p:sldId id="466" r:id="rId41"/>
    <p:sldId id="515" r:id="rId42"/>
    <p:sldId id="516" r:id="rId43"/>
    <p:sldId id="531" r:id="rId44"/>
    <p:sldId id="269" r:id="rId45"/>
    <p:sldId id="791" r:id="rId46"/>
    <p:sldId id="548" r:id="rId47"/>
    <p:sldId id="514" r:id="rId48"/>
    <p:sldId id="284" r:id="rId49"/>
    <p:sldId id="260" r:id="rId50"/>
    <p:sldId id="274" r:id="rId51"/>
    <p:sldId id="580" r:id="rId52"/>
    <p:sldId id="275" r:id="rId53"/>
    <p:sldId id="551" r:id="rId54"/>
    <p:sldId id="661" r:id="rId55"/>
    <p:sldId id="270" r:id="rId56"/>
    <p:sldId id="816" r:id="rId57"/>
    <p:sldId id="523" r:id="rId58"/>
    <p:sldId id="518" r:id="rId59"/>
    <p:sldId id="544" r:id="rId60"/>
    <p:sldId id="653" r:id="rId61"/>
    <p:sldId id="652" r:id="rId62"/>
    <p:sldId id="279" r:id="rId63"/>
    <p:sldId id="281" r:id="rId64"/>
    <p:sldId id="283" r:id="rId65"/>
    <p:sldId id="282" r:id="rId66"/>
    <p:sldId id="295" r:id="rId67"/>
    <p:sldId id="296" r:id="rId68"/>
    <p:sldId id="351" r:id="rId69"/>
    <p:sldId id="352" r:id="rId70"/>
    <p:sldId id="353" r:id="rId71"/>
    <p:sldId id="448" r:id="rId72"/>
    <p:sldId id="813" r:id="rId73"/>
    <p:sldId id="783" r:id="rId74"/>
    <p:sldId id="784" r:id="rId75"/>
    <p:sldId id="774" r:id="rId76"/>
  </p:sldIdLst>
  <p:sldSz cx="9144000" cy="6858000" type="screen4x3"/>
  <p:notesSz cx="666908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STHER SCHWARTZMANN" initials="E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73" autoAdjust="0"/>
  </p:normalViewPr>
  <p:slideViewPr>
    <p:cSldViewPr>
      <p:cViewPr>
        <p:scale>
          <a:sx n="100" d="100"/>
          <a:sy n="100" d="100"/>
        </p:scale>
        <p:origin x="-1932" y="-2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3.wmf"/><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2.wmf"/><Relationship Id="rId4"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88.wmf"/><Relationship Id="rId1" Type="http://schemas.openxmlformats.org/officeDocument/2006/relationships/image" Target="../media/image9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19.wmf"/><Relationship Id="rId1" Type="http://schemas.openxmlformats.org/officeDocument/2006/relationships/image" Target="../media/image20.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20.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20.wmf"/><Relationship Id="rId5" Type="http://schemas.openxmlformats.org/officeDocument/2006/relationships/image" Target="../media/image35.wmf"/><Relationship Id="rId4"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20.wmf"/><Relationship Id="rId5" Type="http://schemas.openxmlformats.org/officeDocument/2006/relationships/image" Target="../media/image36.wmf"/><Relationship Id="rId4"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7EEF2C57-F217-4C7A-ADB0-A72276829F62}" type="datetimeFigureOut">
              <a:rPr lang="fr-FR" smtClean="0"/>
              <a:pPr/>
              <a:t>18/09/2013</a:t>
            </a:fld>
            <a:endParaRPr lang="fr-FR"/>
          </a:p>
        </p:txBody>
      </p:sp>
      <p:sp>
        <p:nvSpPr>
          <p:cNvPr id="4" name="Espace réservé du pied de page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A75D87A2-B023-4BF8-98E4-04D765EC011F}" type="slidenum">
              <a:rPr lang="fr-FR" smtClean="0"/>
              <a:pPr/>
              <a:t>‹N°›</a:t>
            </a:fld>
            <a:endParaRPr lang="fr-FR"/>
          </a:p>
        </p:txBody>
      </p:sp>
    </p:spTree>
    <p:extLst>
      <p:ext uri="{BB962C8B-B14F-4D97-AF65-F5344CB8AC3E}">
        <p14:creationId xmlns:p14="http://schemas.microsoft.com/office/powerpoint/2010/main" val="386220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3DE2B95A-3F13-464B-B59E-6F2A61546ECC}" type="datetimeFigureOut">
              <a:rPr lang="fr-FR" smtClean="0"/>
              <a:pPr/>
              <a:t>18/09/2013</a:t>
            </a:fld>
            <a:endParaRPr lang="fr-FR"/>
          </a:p>
        </p:txBody>
      </p:sp>
      <p:sp>
        <p:nvSpPr>
          <p:cNvPr id="4" name="Espace réservé de l'image des diapositives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4FFD83E9-40A6-4372-8762-134CA6458262}" type="slidenum">
              <a:rPr lang="fr-FR" smtClean="0"/>
              <a:pPr/>
              <a:t>‹N°›</a:t>
            </a:fld>
            <a:endParaRPr lang="fr-FR"/>
          </a:p>
        </p:txBody>
      </p:sp>
    </p:spTree>
    <p:extLst>
      <p:ext uri="{BB962C8B-B14F-4D97-AF65-F5344CB8AC3E}">
        <p14:creationId xmlns:p14="http://schemas.microsoft.com/office/powerpoint/2010/main" val="356123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Ex: pour l’eau il faut une pression de 227 bar pour voir une augmentation de masse volumique de 1% (approximation rho est constante est justifiée)</a:t>
            </a:r>
          </a:p>
          <a:p>
            <a:r>
              <a:rPr lang="fr-FR" dirty="0" smtClean="0"/>
              <a:t>Pour les </a:t>
            </a:r>
            <a:r>
              <a:rPr lang="fr-FR" dirty="0" err="1" smtClean="0"/>
              <a:t>ga</a:t>
            </a:r>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7</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6387" name="Espace réservé des commentaires 2"/>
          <p:cNvSpPr>
            <a:spLocks noGrp="1"/>
          </p:cNvSpPr>
          <p:nvPr>
            <p:ph type="body" idx="1"/>
          </p:nvPr>
        </p:nvSpPr>
        <p:spPr bwMode="auto">
          <a:noFill/>
        </p:spPr>
        <p:txBody>
          <a:bodyPr/>
          <a:lstStyle/>
          <a:p>
            <a:pPr>
              <a:spcBef>
                <a:spcPct val="0"/>
              </a:spcBef>
            </a:pPr>
            <a:r>
              <a:rPr lang="fr-FR" dirty="0" smtClean="0"/>
              <a:t>D’un côté la rotation de la balle s’oppose au déplacement du fluide (surpression)</a:t>
            </a:r>
          </a:p>
          <a:p>
            <a:pPr>
              <a:spcBef>
                <a:spcPct val="0"/>
              </a:spcBef>
            </a:pPr>
            <a:r>
              <a:rPr lang="fr-FR" dirty="0" smtClean="0"/>
              <a:t>De l’autre côté, la rotation accélère l’écoulement du fluide (dépression), </a:t>
            </a:r>
          </a:p>
          <a:p>
            <a:pPr>
              <a:spcBef>
                <a:spcPct val="0"/>
              </a:spcBef>
            </a:pPr>
            <a:r>
              <a:rPr lang="fr-FR" dirty="0" smtClean="0"/>
              <a:t>Une force pressante s’exerce vers la zone de dépression, donc de haut en bas</a:t>
            </a:r>
          </a:p>
        </p:txBody>
      </p:sp>
      <p:sp>
        <p:nvSpPr>
          <p:cNvPr id="16388" name="Espace réservé du numéro de diapositive 3"/>
          <p:cNvSpPr>
            <a:spLocks noGrp="1"/>
          </p:cNvSpPr>
          <p:nvPr>
            <p:ph type="sldNum" sz="quarter" idx="5"/>
          </p:nvPr>
        </p:nvSpPr>
        <p:spPr bwMode="auto">
          <a:noFill/>
          <a:ln>
            <a:miter lim="800000"/>
            <a:headEnd/>
            <a:tailEnd/>
          </a:ln>
        </p:spPr>
        <p:txBody>
          <a:bodyPr/>
          <a:lstStyle/>
          <a:p>
            <a:fld id="{823AD09C-C929-4F1A-855D-C51788B4BA43}" type="slidenum">
              <a:rPr lang="fr-FR"/>
              <a:pPr/>
              <a:t>67</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26</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27</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28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29</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35</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En supposant que les pressions statiques en M’ et M’’ sont très peu différentes de N (pas de discontinuité brutale de pression / deux lignes de courants très proches) mais discontinuité des vitesses</a:t>
            </a:r>
          </a:p>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49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56</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62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A0B4AAE-1088-4643-97EA-97B8B2893D37}" type="datetimeFigureOut">
              <a:rPr lang="fr-FR" smtClean="0"/>
              <a:pPr/>
              <a:t>18/09/2013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992660D-B20B-42CE-A33D-27B0BA680BBB}"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B4AAE-1088-4643-97EA-97B8B2893D37}" type="datetimeFigureOut">
              <a:rPr lang="fr-FR" smtClean="0"/>
              <a:pPr/>
              <a:t>18/09/2013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2660D-B20B-42CE-A33D-27B0BA680BB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4.w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9.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6.wmf"/><Relationship Id="rId3" Type="http://schemas.openxmlformats.org/officeDocument/2006/relationships/image" Target="../media/image29.png"/><Relationship Id="rId7" Type="http://schemas.openxmlformats.org/officeDocument/2006/relationships/image" Target="../media/image19.wmf"/><Relationship Id="rId12" Type="http://schemas.openxmlformats.org/officeDocument/2006/relationships/oleObject" Target="../embeddings/oleObject10.bin"/><Relationship Id="rId17"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oleObject" Target="../embeddings/oleObject12.bin"/><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5.wmf"/><Relationship Id="rId5" Type="http://schemas.openxmlformats.org/officeDocument/2006/relationships/image" Target="../media/image20.wmf"/><Relationship Id="rId15" Type="http://schemas.openxmlformats.org/officeDocument/2006/relationships/image" Target="../media/image2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4.wmf"/><Relationship Id="rId1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0.wmf"/><Relationship Id="rId3" Type="http://schemas.openxmlformats.org/officeDocument/2006/relationships/image" Target="../media/image29.png"/><Relationship Id="rId7" Type="http://schemas.openxmlformats.org/officeDocument/2006/relationships/image" Target="../media/image19.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25.wmf"/><Relationship Id="rId5" Type="http://schemas.openxmlformats.org/officeDocument/2006/relationships/image" Target="../media/image20.wmf"/><Relationship Id="rId15" Type="http://schemas.openxmlformats.org/officeDocument/2006/relationships/image" Target="../media/image31.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4.wmf"/><Relationship Id="rId1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20.bin"/><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5.wmf"/><Relationship Id="rId3" Type="http://schemas.openxmlformats.org/officeDocument/2006/relationships/image" Target="../media/image29.png"/><Relationship Id="rId7" Type="http://schemas.openxmlformats.org/officeDocument/2006/relationships/image" Target="../media/image19.wmf"/><Relationship Id="rId12"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25.wmf"/><Relationship Id="rId5" Type="http://schemas.openxmlformats.org/officeDocument/2006/relationships/image" Target="../media/image20.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4.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6.wmf"/><Relationship Id="rId3" Type="http://schemas.openxmlformats.org/officeDocument/2006/relationships/image" Target="../media/image29.png"/><Relationship Id="rId7" Type="http://schemas.openxmlformats.org/officeDocument/2006/relationships/image" Target="../media/image19.wmf"/><Relationship Id="rId12"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25.wmf"/><Relationship Id="rId5" Type="http://schemas.openxmlformats.org/officeDocument/2006/relationships/image" Target="../media/image2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24.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wmf"/><Relationship Id="rId5" Type="http://schemas.openxmlformats.org/officeDocument/2006/relationships/oleObject" Target="../embeddings/oleObject31.bin"/><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1.wmf"/><Relationship Id="rId5" Type="http://schemas.openxmlformats.org/officeDocument/2006/relationships/oleObject" Target="../embeddings/oleObject32.bin"/><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3.png"/><Relationship Id="rId4" Type="http://schemas.openxmlformats.org/officeDocument/2006/relationships/image" Target="../media/image48.wmf"/></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9.wmf"/><Relationship Id="rId4" Type="http://schemas.openxmlformats.org/officeDocument/2006/relationships/oleObject" Target="../embeddings/oleObject34.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35.bin"/><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oleObject" Target="../embeddings/oleObject36.bin"/><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7.bin"/><Relationship Id="rId5" Type="http://schemas.openxmlformats.org/officeDocument/2006/relationships/image" Target="../media/image54.png"/><Relationship Id="rId4" Type="http://schemas.openxmlformats.org/officeDocument/2006/relationships/image" Target="../media/image51.wmf"/><Relationship Id="rId9" Type="http://schemas.openxmlformats.org/officeDocument/2006/relationships/image" Target="../media/image53.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oleObject" Target="../embeddings/oleObject39.bin"/><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0.bin"/><Relationship Id="rId5" Type="http://schemas.openxmlformats.org/officeDocument/2006/relationships/image" Target="../media/image57.png"/><Relationship Id="rId4" Type="http://schemas.openxmlformats.org/officeDocument/2006/relationships/image" Target="../media/image55.wmf"/><Relationship Id="rId9" Type="http://schemas.openxmlformats.org/officeDocument/2006/relationships/image" Target="../media/image56.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42.bin"/><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3.bin"/><Relationship Id="rId5" Type="http://schemas.openxmlformats.org/officeDocument/2006/relationships/image" Target="../media/image59.png"/><Relationship Id="rId4" Type="http://schemas.openxmlformats.org/officeDocument/2006/relationships/image" Target="../media/image58.wmf"/><Relationship Id="rId9" Type="http://schemas.openxmlformats.org/officeDocument/2006/relationships/image" Target="../media/image53.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7.bin"/><Relationship Id="rId5" Type="http://schemas.openxmlformats.org/officeDocument/2006/relationships/image" Target="../media/image66.w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wmf"/></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2.wmf"/><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50.bin"/><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1.bin"/><Relationship Id="rId11" Type="http://schemas.openxmlformats.org/officeDocument/2006/relationships/image" Target="../media/image76.wmf"/><Relationship Id="rId5" Type="http://schemas.openxmlformats.org/officeDocument/2006/relationships/image" Target="../media/image73.png"/><Relationship Id="rId10" Type="http://schemas.openxmlformats.org/officeDocument/2006/relationships/oleObject" Target="../embeddings/oleObject53.bin"/><Relationship Id="rId4" Type="http://schemas.openxmlformats.org/officeDocument/2006/relationships/image" Target="../media/image72.wmf"/><Relationship Id="rId9" Type="http://schemas.openxmlformats.org/officeDocument/2006/relationships/image" Target="../media/image7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2.wmf"/></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notesSlide" Target="../notesSlides/notesSlide7.xml"/><Relationship Id="rId7" Type="http://schemas.openxmlformats.org/officeDocument/2006/relationships/oleObject" Target="../embeddings/oleObject56.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84.wmf"/><Relationship Id="rId5" Type="http://schemas.openxmlformats.org/officeDocument/2006/relationships/oleObject" Target="../embeddings/oleObject55.bin"/><Relationship Id="rId10" Type="http://schemas.openxmlformats.org/officeDocument/2006/relationships/image" Target="../media/image86.wmf"/><Relationship Id="rId4" Type="http://schemas.openxmlformats.org/officeDocument/2006/relationships/image" Target="../media/image87.png"/><Relationship Id="rId9" Type="http://schemas.openxmlformats.org/officeDocument/2006/relationships/oleObject" Target="../embeddings/oleObject57.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8.wmf"/><Relationship Id="rId4" Type="http://schemas.openxmlformats.org/officeDocument/2006/relationships/oleObject" Target="../embeddings/oleObject58.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89.png"/><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0.bin"/><Relationship Id="rId5" Type="http://schemas.openxmlformats.org/officeDocument/2006/relationships/image" Target="../media/image90.wmf"/><Relationship Id="rId4" Type="http://schemas.openxmlformats.org/officeDocument/2006/relationships/oleObject" Target="../embeddings/oleObject59.bin"/><Relationship Id="rId9" Type="http://schemas.openxmlformats.org/officeDocument/2006/relationships/image" Target="../media/image91.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00.wmf"/><Relationship Id="rId4" Type="http://schemas.openxmlformats.org/officeDocument/2006/relationships/oleObject" Target="../embeddings/oleObject62.bin"/></Relationships>
</file>

<file path=ppt/slides/_rels/slide5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116.png"/><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3.wmf"/><Relationship Id="rId5" Type="http://schemas.openxmlformats.org/officeDocument/2006/relationships/oleObject" Target="../embeddings/oleObject63.bin"/><Relationship Id="rId10" Type="http://schemas.openxmlformats.org/officeDocument/2006/relationships/image" Target="../media/image115.wmf"/><Relationship Id="rId4" Type="http://schemas.openxmlformats.org/officeDocument/2006/relationships/image" Target="../media/image2.png"/><Relationship Id="rId9" Type="http://schemas.openxmlformats.org/officeDocument/2006/relationships/oleObject" Target="../embeddings/oleObject65.bin"/></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1340768"/>
            <a:ext cx="8204448" cy="2808312"/>
          </a:xfrm>
        </p:spPr>
        <p:txBody>
          <a:bodyPr>
            <a:normAutofit/>
          </a:bodyPr>
          <a:lstStyle/>
          <a:p>
            <a:r>
              <a:rPr lang="fr-FR" sz="6000" dirty="0" smtClean="0"/>
              <a:t>Cours d’hydraulique</a:t>
            </a:r>
            <a:br>
              <a:rPr lang="fr-FR" sz="6000" dirty="0" smtClean="0"/>
            </a:br>
            <a:endParaRPr lang="fr-FR" sz="6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Ecoulement permanent</a:t>
            </a:r>
            <a:endParaRPr lang="fr-FR" dirty="0"/>
          </a:p>
        </p:txBody>
      </p:sp>
      <p:sp>
        <p:nvSpPr>
          <p:cNvPr id="3" name="Espace réservé du contenu 2"/>
          <p:cNvSpPr>
            <a:spLocks noGrp="1"/>
          </p:cNvSpPr>
          <p:nvPr>
            <p:ph idx="1"/>
          </p:nvPr>
        </p:nvSpPr>
        <p:spPr>
          <a:xfrm>
            <a:off x="683568" y="5733256"/>
            <a:ext cx="7488832" cy="648072"/>
          </a:xfrm>
        </p:spPr>
        <p:txBody>
          <a:bodyPr>
            <a:noAutofit/>
          </a:bodyPr>
          <a:lstStyle/>
          <a:p>
            <a:pPr algn="ctr">
              <a:buNone/>
            </a:pPr>
            <a:r>
              <a:rPr lang="fr-FR" dirty="0" smtClean="0"/>
              <a:t>Vitesse en un point indépendante du temps</a:t>
            </a:r>
          </a:p>
        </p:txBody>
      </p:sp>
      <p:grpSp>
        <p:nvGrpSpPr>
          <p:cNvPr id="27" name="Groupe 26"/>
          <p:cNvGrpSpPr/>
          <p:nvPr/>
        </p:nvGrpSpPr>
        <p:grpSpPr>
          <a:xfrm>
            <a:off x="611559" y="908720"/>
            <a:ext cx="6768753" cy="6192688"/>
            <a:chOff x="611559" y="908720"/>
            <a:chExt cx="6768753" cy="6192688"/>
          </a:xfrm>
        </p:grpSpPr>
        <p:sp>
          <p:nvSpPr>
            <p:cNvPr id="17" name="Arc 16"/>
            <p:cNvSpPr/>
            <p:nvPr/>
          </p:nvSpPr>
          <p:spPr>
            <a:xfrm rot="16200000">
              <a:off x="2786325" y="3149643"/>
              <a:ext cx="3661168" cy="4242362"/>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5" name="Groupe 14"/>
            <p:cNvGrpSpPr/>
            <p:nvPr/>
          </p:nvGrpSpPr>
          <p:grpSpPr>
            <a:xfrm>
              <a:off x="2483769" y="2533372"/>
              <a:ext cx="4242362" cy="3692701"/>
              <a:chOff x="2483769" y="2533372"/>
              <a:chExt cx="4242362" cy="3692701"/>
            </a:xfrm>
          </p:grpSpPr>
          <p:sp>
            <p:nvSpPr>
              <p:cNvPr id="13" name="Arc 12"/>
              <p:cNvSpPr/>
              <p:nvPr/>
            </p:nvSpPr>
            <p:spPr>
              <a:xfrm rot="16200000">
                <a:off x="2774366" y="2274308"/>
                <a:ext cx="3661168" cy="4242362"/>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13"/>
              <p:cNvCxnSpPr/>
              <p:nvPr/>
            </p:nvCxnSpPr>
            <p:spPr>
              <a:xfrm flipV="1">
                <a:off x="4611649" y="2533372"/>
                <a:ext cx="1790017" cy="33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e 17"/>
            <p:cNvGrpSpPr/>
            <p:nvPr/>
          </p:nvGrpSpPr>
          <p:grpSpPr>
            <a:xfrm>
              <a:off x="2498822" y="3813750"/>
              <a:ext cx="4242362" cy="2952328"/>
              <a:chOff x="2483769" y="2533372"/>
              <a:chExt cx="4242362" cy="3692701"/>
            </a:xfrm>
          </p:grpSpPr>
          <p:sp>
            <p:nvSpPr>
              <p:cNvPr id="20" name="Arc 19"/>
              <p:cNvSpPr/>
              <p:nvPr/>
            </p:nvSpPr>
            <p:spPr>
              <a:xfrm rot="16200000">
                <a:off x="2774366" y="2274308"/>
                <a:ext cx="3661168" cy="4242362"/>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1" name="Connecteur droit 20"/>
              <p:cNvCxnSpPr/>
              <p:nvPr/>
            </p:nvCxnSpPr>
            <p:spPr>
              <a:xfrm flipV="1">
                <a:off x="4611649" y="2533372"/>
                <a:ext cx="1790017" cy="33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e 25"/>
            <p:cNvGrpSpPr/>
            <p:nvPr/>
          </p:nvGrpSpPr>
          <p:grpSpPr>
            <a:xfrm>
              <a:off x="611559" y="908720"/>
              <a:ext cx="6768753" cy="4593025"/>
              <a:chOff x="611559" y="908720"/>
              <a:chExt cx="6768753" cy="4593025"/>
            </a:xfrm>
          </p:grpSpPr>
          <p:sp>
            <p:nvSpPr>
              <p:cNvPr id="16" name="ZoneTexte 15"/>
              <p:cNvSpPr txBox="1"/>
              <p:nvPr/>
            </p:nvSpPr>
            <p:spPr>
              <a:xfrm>
                <a:off x="4499992" y="908720"/>
                <a:ext cx="1944216" cy="954107"/>
              </a:xfrm>
              <a:prstGeom prst="rect">
                <a:avLst/>
              </a:prstGeom>
              <a:noFill/>
            </p:spPr>
            <p:txBody>
              <a:bodyPr wrap="square" rtlCol="0">
                <a:spAutoFit/>
              </a:bodyPr>
              <a:lstStyle/>
              <a:p>
                <a:pPr algn="ctr"/>
                <a:r>
                  <a:rPr lang="fr-FR" sz="2800" dirty="0" smtClean="0">
                    <a:solidFill>
                      <a:srgbClr val="0070C0"/>
                    </a:solidFill>
                  </a:rPr>
                  <a:t>Régime stationnaire</a:t>
                </a:r>
                <a:endParaRPr lang="fr-FR" sz="2800" dirty="0">
                  <a:solidFill>
                    <a:srgbClr val="0070C0"/>
                  </a:solidFill>
                </a:endParaRPr>
              </a:p>
            </p:txBody>
          </p:sp>
          <p:cxnSp>
            <p:nvCxnSpPr>
              <p:cNvPr id="6" name="Connecteur droit avec flèche 5"/>
              <p:cNvCxnSpPr/>
              <p:nvPr/>
            </p:nvCxnSpPr>
            <p:spPr>
              <a:xfrm rot="5400000">
                <a:off x="737341" y="3536845"/>
                <a:ext cx="3497315" cy="1826"/>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7" name="Object 3"/>
              <p:cNvGraphicFramePr>
                <a:graphicFrameLocks noChangeAspect="1"/>
              </p:cNvGraphicFramePr>
              <p:nvPr/>
            </p:nvGraphicFramePr>
            <p:xfrm>
              <a:off x="611559" y="1700808"/>
              <a:ext cx="1466427" cy="576064"/>
            </p:xfrm>
            <a:graphic>
              <a:graphicData uri="http://schemas.openxmlformats.org/presentationml/2006/ole">
                <mc:AlternateContent xmlns:mc="http://schemas.openxmlformats.org/markup-compatibility/2006">
                  <mc:Choice xmlns:v="urn:schemas-microsoft-com:vml" Requires="v">
                    <p:oleObj spid="_x0000_s683054" name="Équation" r:id="rId3" imgW="457200" imgH="164880" progId="Equation.3">
                      <p:embed/>
                    </p:oleObj>
                  </mc:Choice>
                  <mc:Fallback>
                    <p:oleObj name="Équation" r:id="rId3" imgW="457200" imgH="1648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59" y="1700808"/>
                            <a:ext cx="1466427" cy="576064"/>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8" name="Connecteur droit avec flèche 7"/>
              <p:cNvCxnSpPr/>
              <p:nvPr/>
            </p:nvCxnSpPr>
            <p:spPr>
              <a:xfrm rot="10800000">
                <a:off x="2485999" y="5283423"/>
                <a:ext cx="4139547"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10" name="Object 6"/>
              <p:cNvGraphicFramePr>
                <a:graphicFrameLocks noChangeAspect="1"/>
              </p:cNvGraphicFramePr>
              <p:nvPr/>
            </p:nvGraphicFramePr>
            <p:xfrm>
              <a:off x="6903672" y="4686321"/>
              <a:ext cx="476640" cy="815424"/>
            </p:xfrm>
            <a:graphic>
              <a:graphicData uri="http://schemas.openxmlformats.org/presentationml/2006/ole">
                <mc:AlternateContent xmlns:mc="http://schemas.openxmlformats.org/markup-compatibility/2006">
                  <mc:Choice xmlns:v="urn:schemas-microsoft-com:vml" Requires="v">
                    <p:oleObj spid="_x0000_s683055" name="Équation" r:id="rId5" imgW="88560" imgH="152280" progId="Equation.3">
                      <p:embed/>
                    </p:oleObj>
                  </mc:Choice>
                  <mc:Fallback>
                    <p:oleObj name="Équation" r:id="rId5" imgW="88560" imgH="1522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672" y="4686321"/>
                            <a:ext cx="476640" cy="815424"/>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19" name="Connecteur droit 18"/>
              <p:cNvCxnSpPr/>
              <p:nvPr/>
            </p:nvCxnSpPr>
            <p:spPr>
              <a:xfrm flipV="1">
                <a:off x="4616909" y="3406815"/>
                <a:ext cx="1790017" cy="33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ccolade fermante 24"/>
              <p:cNvSpPr/>
              <p:nvPr/>
            </p:nvSpPr>
            <p:spPr>
              <a:xfrm rot="16200000">
                <a:off x="5256076" y="1160748"/>
                <a:ext cx="504056" cy="1872208"/>
              </a:xfrm>
              <a:prstGeom prst="rightBrace">
                <a:avLst>
                  <a:gd name="adj1" fmla="val 4725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2" name="ZoneTexte 21"/>
          <p:cNvSpPr txBox="1"/>
          <p:nvPr/>
        </p:nvSpPr>
        <p:spPr>
          <a:xfrm>
            <a:off x="6012160" y="3585384"/>
            <a:ext cx="1656184" cy="523220"/>
          </a:xfrm>
          <a:prstGeom prst="rect">
            <a:avLst/>
          </a:prstGeom>
          <a:noFill/>
        </p:spPr>
        <p:txBody>
          <a:bodyPr wrap="square" rtlCol="0">
            <a:spAutoFit/>
          </a:bodyPr>
          <a:lstStyle/>
          <a:p>
            <a:pPr algn="ctr"/>
            <a:r>
              <a:rPr lang="fr-FR" sz="2800" dirty="0" smtClean="0"/>
              <a:t>pt 1</a:t>
            </a:r>
            <a:endParaRPr lang="fr-FR" sz="2800" dirty="0"/>
          </a:p>
        </p:txBody>
      </p:sp>
      <p:sp>
        <p:nvSpPr>
          <p:cNvPr id="23" name="ZoneTexte 22"/>
          <p:cNvSpPr txBox="1"/>
          <p:nvPr/>
        </p:nvSpPr>
        <p:spPr>
          <a:xfrm>
            <a:off x="6012160" y="3028484"/>
            <a:ext cx="1656184" cy="523220"/>
          </a:xfrm>
          <a:prstGeom prst="rect">
            <a:avLst/>
          </a:prstGeom>
          <a:noFill/>
        </p:spPr>
        <p:txBody>
          <a:bodyPr wrap="square" rtlCol="0">
            <a:spAutoFit/>
          </a:bodyPr>
          <a:lstStyle/>
          <a:p>
            <a:pPr algn="ctr"/>
            <a:r>
              <a:rPr lang="fr-FR" sz="2800" dirty="0" smtClean="0"/>
              <a:t>pt 2</a:t>
            </a:r>
            <a:endParaRPr lang="fr-FR" sz="2800" dirty="0"/>
          </a:p>
        </p:txBody>
      </p:sp>
      <p:sp>
        <p:nvSpPr>
          <p:cNvPr id="24" name="ZoneTexte 23"/>
          <p:cNvSpPr txBox="1"/>
          <p:nvPr/>
        </p:nvSpPr>
        <p:spPr>
          <a:xfrm>
            <a:off x="6052636" y="2236396"/>
            <a:ext cx="1656184" cy="523220"/>
          </a:xfrm>
          <a:prstGeom prst="rect">
            <a:avLst/>
          </a:prstGeom>
          <a:noFill/>
        </p:spPr>
        <p:txBody>
          <a:bodyPr wrap="square" rtlCol="0">
            <a:spAutoFit/>
          </a:bodyPr>
          <a:lstStyle/>
          <a:p>
            <a:pPr algn="ctr"/>
            <a:r>
              <a:rPr lang="fr-FR" sz="2800" dirty="0" smtClean="0"/>
              <a:t>pt 3</a:t>
            </a:r>
            <a:endParaRPr lang="fr-FR" sz="2800" dirty="0"/>
          </a:p>
        </p:txBody>
      </p:sp>
      <p:cxnSp>
        <p:nvCxnSpPr>
          <p:cNvPr id="29" name="Connecteur droit 28"/>
          <p:cNvCxnSpPr/>
          <p:nvPr/>
        </p:nvCxnSpPr>
        <p:spPr>
          <a:xfrm>
            <a:off x="4572000" y="2636912"/>
            <a:ext cx="0" cy="259228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Accolade fermante 29"/>
          <p:cNvSpPr/>
          <p:nvPr/>
        </p:nvSpPr>
        <p:spPr>
          <a:xfrm>
            <a:off x="7164288" y="2148622"/>
            <a:ext cx="360040" cy="19442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ZoneTexte 30"/>
          <p:cNvSpPr txBox="1"/>
          <p:nvPr/>
        </p:nvSpPr>
        <p:spPr>
          <a:xfrm>
            <a:off x="7596336" y="2636912"/>
            <a:ext cx="1296144" cy="954107"/>
          </a:xfrm>
          <a:prstGeom prst="rect">
            <a:avLst/>
          </a:prstGeom>
          <a:noFill/>
        </p:spPr>
        <p:txBody>
          <a:bodyPr wrap="square" rtlCol="0">
            <a:spAutoFit/>
          </a:bodyPr>
          <a:lstStyle/>
          <a:p>
            <a:pPr algn="ctr"/>
            <a:r>
              <a:rPr lang="fr-FR" sz="2800" dirty="0" smtClean="0"/>
              <a:t>Dans le tuyau</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Ecoulement uniforme</a:t>
            </a:r>
            <a:endParaRPr lang="fr-FR" dirty="0"/>
          </a:p>
        </p:txBody>
      </p:sp>
      <p:sp>
        <p:nvSpPr>
          <p:cNvPr id="3" name="Espace réservé du contenu 2"/>
          <p:cNvSpPr>
            <a:spLocks noGrp="1"/>
          </p:cNvSpPr>
          <p:nvPr>
            <p:ph idx="1"/>
          </p:nvPr>
        </p:nvSpPr>
        <p:spPr>
          <a:xfrm>
            <a:off x="539552" y="5157192"/>
            <a:ext cx="8352928" cy="648072"/>
          </a:xfrm>
        </p:spPr>
        <p:txBody>
          <a:bodyPr>
            <a:noAutofit/>
          </a:bodyPr>
          <a:lstStyle/>
          <a:p>
            <a:pPr algn="ctr">
              <a:buNone/>
            </a:pPr>
            <a:r>
              <a:rPr lang="fr-FR" dirty="0" smtClean="0"/>
              <a:t>Vitesse indépendante de la position sur la section</a:t>
            </a:r>
          </a:p>
        </p:txBody>
      </p:sp>
      <p:pic>
        <p:nvPicPr>
          <p:cNvPr id="549890" name="Picture 2"/>
          <p:cNvPicPr>
            <a:picLocks noChangeAspect="1" noChangeArrowheads="1"/>
          </p:cNvPicPr>
          <p:nvPr/>
        </p:nvPicPr>
        <p:blipFill>
          <a:blip r:embed="rId2" cstate="print"/>
          <a:srcRect l="60597" t="44296" r="23354" b="32079"/>
          <a:stretch>
            <a:fillRect/>
          </a:stretch>
        </p:blipFill>
        <p:spPr bwMode="auto">
          <a:xfrm>
            <a:off x="2483768" y="1124744"/>
            <a:ext cx="4176464" cy="345638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Description de l’écoulement</a:t>
            </a:r>
            <a:endParaRPr lang="fr-FR" dirty="0"/>
          </a:p>
        </p:txBody>
      </p:sp>
      <p:sp>
        <p:nvSpPr>
          <p:cNvPr id="5" name="Espace réservé du contenu 2"/>
          <p:cNvSpPr>
            <a:spLocks noGrp="1"/>
          </p:cNvSpPr>
          <p:nvPr>
            <p:ph idx="1"/>
          </p:nvPr>
        </p:nvSpPr>
        <p:spPr>
          <a:xfrm>
            <a:off x="1043608" y="4725144"/>
            <a:ext cx="2088232" cy="576064"/>
          </a:xfrm>
        </p:spPr>
        <p:txBody>
          <a:bodyPr>
            <a:noAutofit/>
          </a:bodyPr>
          <a:lstStyle/>
          <a:p>
            <a:pPr algn="ctr">
              <a:buNone/>
            </a:pPr>
            <a:r>
              <a:rPr lang="fr-FR" sz="2800" dirty="0" smtClean="0"/>
              <a:t>LAGRANGE</a:t>
            </a:r>
          </a:p>
        </p:txBody>
      </p:sp>
      <p:pic>
        <p:nvPicPr>
          <p:cNvPr id="685058" name="Picture 2"/>
          <p:cNvPicPr>
            <a:picLocks noChangeAspect="1" noChangeArrowheads="1"/>
          </p:cNvPicPr>
          <p:nvPr/>
        </p:nvPicPr>
        <p:blipFill>
          <a:blip r:embed="rId2" cstate="print">
            <a:lum bright="10000"/>
          </a:blip>
          <a:srcRect/>
          <a:stretch>
            <a:fillRect/>
          </a:stretch>
        </p:blipFill>
        <p:spPr bwMode="auto">
          <a:xfrm>
            <a:off x="1187624" y="1916832"/>
            <a:ext cx="1976792" cy="2665090"/>
          </a:xfrm>
          <a:prstGeom prst="rect">
            <a:avLst/>
          </a:prstGeom>
          <a:noFill/>
          <a:ln w="9525">
            <a:noFill/>
            <a:miter lim="800000"/>
            <a:headEnd/>
            <a:tailEnd/>
          </a:ln>
        </p:spPr>
      </p:pic>
      <p:pic>
        <p:nvPicPr>
          <p:cNvPr id="685059" name="Picture 3"/>
          <p:cNvPicPr>
            <a:picLocks noChangeAspect="1" noChangeArrowheads="1"/>
          </p:cNvPicPr>
          <p:nvPr/>
        </p:nvPicPr>
        <p:blipFill>
          <a:blip r:embed="rId3" cstate="print"/>
          <a:srcRect/>
          <a:stretch>
            <a:fillRect/>
          </a:stretch>
        </p:blipFill>
        <p:spPr bwMode="auto">
          <a:xfrm>
            <a:off x="5940152" y="1628800"/>
            <a:ext cx="2237596" cy="3025130"/>
          </a:xfrm>
          <a:prstGeom prst="rect">
            <a:avLst/>
          </a:prstGeom>
          <a:noFill/>
          <a:ln w="9525">
            <a:noFill/>
            <a:miter lim="800000"/>
            <a:headEnd/>
            <a:tailEnd/>
          </a:ln>
        </p:spPr>
      </p:pic>
      <p:sp>
        <p:nvSpPr>
          <p:cNvPr id="7" name="Espace réservé du contenu 2"/>
          <p:cNvSpPr txBox="1">
            <a:spLocks/>
          </p:cNvSpPr>
          <p:nvPr/>
        </p:nvSpPr>
        <p:spPr>
          <a:xfrm>
            <a:off x="6012160" y="4725144"/>
            <a:ext cx="2088232" cy="576064"/>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800" b="0" i="0" u="none" strike="noStrike" kern="1200" cap="none" spc="0" normalizeH="0" baseline="0" noProof="0" dirty="0" smtClean="0">
                <a:ln>
                  <a:noFill/>
                </a:ln>
                <a:solidFill>
                  <a:schemeClr val="tx1"/>
                </a:solidFill>
                <a:effectLst/>
                <a:uLnTx/>
                <a:uFillTx/>
                <a:latin typeface="+mn-lt"/>
                <a:ea typeface="+mn-ea"/>
                <a:cs typeface="+mn-cs"/>
              </a:rPr>
              <a:t>EULER</a:t>
            </a:r>
          </a:p>
        </p:txBody>
      </p:sp>
      <p:sp>
        <p:nvSpPr>
          <p:cNvPr id="8" name="Espace réservé du contenu 2"/>
          <p:cNvSpPr txBox="1">
            <a:spLocks/>
          </p:cNvSpPr>
          <p:nvPr/>
        </p:nvSpPr>
        <p:spPr>
          <a:xfrm>
            <a:off x="467544" y="5517232"/>
            <a:ext cx="3240360" cy="648072"/>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fr-FR" sz="2800" dirty="0" smtClean="0"/>
              <a:t>Trajectoire = f(x, y, z)</a:t>
            </a:r>
            <a:endParaRPr kumimoji="0" lang="fr-FR"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Espace réservé du contenu 2"/>
          <p:cNvSpPr txBox="1">
            <a:spLocks/>
          </p:cNvSpPr>
          <p:nvPr/>
        </p:nvSpPr>
        <p:spPr>
          <a:xfrm>
            <a:off x="4788024" y="5373216"/>
            <a:ext cx="4176464" cy="792088"/>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fr-FR" sz="2800" dirty="0" smtClean="0"/>
              <a:t>Tubes de courant + vecteur vitesse u </a:t>
            </a:r>
            <a:endParaRPr kumimoji="0" lang="fr-FR" sz="28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10" name="Groupe 9"/>
          <p:cNvGrpSpPr/>
          <p:nvPr/>
        </p:nvGrpSpPr>
        <p:grpSpPr>
          <a:xfrm>
            <a:off x="611560" y="2132856"/>
            <a:ext cx="2880320" cy="3672408"/>
            <a:chOff x="1907704" y="1412776"/>
            <a:chExt cx="2016224" cy="2880320"/>
          </a:xfrm>
        </p:grpSpPr>
        <p:cxnSp>
          <p:nvCxnSpPr>
            <p:cNvPr id="11" name="Connecteur droit 10"/>
            <p:cNvCxnSpPr/>
            <p:nvPr/>
          </p:nvCxnSpPr>
          <p:spPr>
            <a:xfrm rot="16200000" flipH="1">
              <a:off x="1475656" y="1844824"/>
              <a:ext cx="2880320" cy="20162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rot="5400000">
              <a:off x="1511660" y="1880828"/>
              <a:ext cx="2808312" cy="20162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Flèche droite 12"/>
          <p:cNvSpPr/>
          <p:nvPr/>
        </p:nvSpPr>
        <p:spPr>
          <a:xfrm>
            <a:off x="4283968" y="2852936"/>
            <a:ext cx="1080120"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685059"/>
                                        </p:tgtEl>
                                        <p:attrNameLst>
                                          <p:attrName>style.visibility</p:attrName>
                                        </p:attrNameLst>
                                      </p:cBhvr>
                                      <p:to>
                                        <p:strVal val="visible"/>
                                      </p:to>
                                    </p:set>
                                    <p:animEffect transition="in" filter="fade">
                                      <p:cBhvr>
                                        <p:cTn id="15" dur="2000"/>
                                        <p:tgtEl>
                                          <p:spTgt spid="6850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normAutofit/>
          </a:bodyPr>
          <a:lstStyle/>
          <a:p>
            <a:r>
              <a:rPr lang="fr-FR" dirty="0" smtClean="0"/>
              <a:t>Tube et lignes de courant</a:t>
            </a:r>
            <a:endParaRPr lang="fr-FR" dirty="0"/>
          </a:p>
        </p:txBody>
      </p:sp>
      <p:grpSp>
        <p:nvGrpSpPr>
          <p:cNvPr id="9" name="Groupe 8"/>
          <p:cNvGrpSpPr/>
          <p:nvPr/>
        </p:nvGrpSpPr>
        <p:grpSpPr>
          <a:xfrm>
            <a:off x="467544" y="620688"/>
            <a:ext cx="7776864" cy="3620974"/>
            <a:chOff x="611560" y="1268760"/>
            <a:chExt cx="7776864" cy="3620974"/>
          </a:xfrm>
        </p:grpSpPr>
        <p:pic>
          <p:nvPicPr>
            <p:cNvPr id="2050" name="Picture 2"/>
            <p:cNvPicPr>
              <a:picLocks noChangeAspect="1" noChangeArrowheads="1"/>
            </p:cNvPicPr>
            <p:nvPr/>
          </p:nvPicPr>
          <p:blipFill>
            <a:blip r:embed="rId3" cstate="print"/>
            <a:srcRect/>
            <a:stretch>
              <a:fillRect/>
            </a:stretch>
          </p:blipFill>
          <p:spPr bwMode="auto">
            <a:xfrm>
              <a:off x="611560" y="1556792"/>
              <a:ext cx="7776864" cy="3332942"/>
            </a:xfrm>
            <a:prstGeom prst="rect">
              <a:avLst/>
            </a:prstGeom>
            <a:noFill/>
            <a:ln w="9525">
              <a:noFill/>
              <a:miter lim="800000"/>
              <a:headEnd/>
              <a:tailEnd/>
            </a:ln>
          </p:spPr>
        </p:pic>
        <p:graphicFrame>
          <p:nvGraphicFramePr>
            <p:cNvPr id="3" name="Object 5"/>
            <p:cNvGraphicFramePr>
              <a:graphicFrameLocks noChangeAspect="1"/>
            </p:cNvGraphicFramePr>
            <p:nvPr/>
          </p:nvGraphicFramePr>
          <p:xfrm>
            <a:off x="5148263" y="1557338"/>
            <a:ext cx="657225" cy="793750"/>
          </p:xfrm>
          <a:graphic>
            <a:graphicData uri="http://schemas.openxmlformats.org/presentationml/2006/ole">
              <mc:AlternateContent xmlns:mc="http://schemas.openxmlformats.org/markup-compatibility/2006">
                <mc:Choice xmlns:v="urn:schemas-microsoft-com:vml" Requires="v">
                  <p:oleObj spid="_x0000_s446509" name="Équation" r:id="rId4" imgW="177480" imgH="215640" progId="Equation.3">
                    <p:embed/>
                  </p:oleObj>
                </mc:Choice>
                <mc:Fallback>
                  <p:oleObj name="Équation" r:id="rId4" imgW="177480" imgH="215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557338"/>
                          <a:ext cx="657225" cy="7937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sp>
          <p:nvSpPr>
            <p:cNvPr id="7" name="Rectangle 6"/>
            <p:cNvSpPr/>
            <p:nvPr/>
          </p:nvSpPr>
          <p:spPr>
            <a:xfrm>
              <a:off x="1835696" y="1628800"/>
              <a:ext cx="64807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8" name="Rectangle 7"/>
            <p:cNvSpPr/>
            <p:nvPr/>
          </p:nvSpPr>
          <p:spPr>
            <a:xfrm>
              <a:off x="5940152" y="1628800"/>
              <a:ext cx="64807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aphicFrame>
          <p:nvGraphicFramePr>
            <p:cNvPr id="267281" name="Object 17"/>
            <p:cNvGraphicFramePr>
              <a:graphicFrameLocks noChangeAspect="1"/>
            </p:cNvGraphicFramePr>
            <p:nvPr/>
          </p:nvGraphicFramePr>
          <p:xfrm>
            <a:off x="1691680" y="1268760"/>
            <a:ext cx="611187" cy="795338"/>
          </p:xfrm>
          <a:graphic>
            <a:graphicData uri="http://schemas.openxmlformats.org/presentationml/2006/ole">
              <mc:AlternateContent xmlns:mc="http://schemas.openxmlformats.org/markup-compatibility/2006">
                <mc:Choice xmlns:v="urn:schemas-microsoft-com:vml" Requires="v">
                  <p:oleObj spid="_x0000_s446510" name="Équation" r:id="rId6" imgW="164880" imgH="215640" progId="Equation.3">
                    <p:embed/>
                  </p:oleObj>
                </mc:Choice>
                <mc:Fallback>
                  <p:oleObj name="Équation" r:id="rId6" imgW="164880" imgH="21564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1268760"/>
                          <a:ext cx="611187" cy="795338"/>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pSp>
      <p:sp>
        <p:nvSpPr>
          <p:cNvPr id="11" name="ZoneTexte 10"/>
          <p:cNvSpPr txBox="1"/>
          <p:nvPr/>
        </p:nvSpPr>
        <p:spPr>
          <a:xfrm>
            <a:off x="251520" y="4728046"/>
            <a:ext cx="8892480" cy="2554545"/>
          </a:xfrm>
          <a:prstGeom prst="rect">
            <a:avLst/>
          </a:prstGeom>
          <a:noFill/>
        </p:spPr>
        <p:txBody>
          <a:bodyPr wrap="square" rtlCol="0">
            <a:spAutoFit/>
          </a:bodyPr>
          <a:lstStyle/>
          <a:p>
            <a:r>
              <a:rPr lang="fr-FR" sz="3200" dirty="0" smtClean="0"/>
              <a:t>Ligne de courant = est une courbe décrivant l’écoulement d’un fluide </a:t>
            </a:r>
          </a:p>
          <a:p>
            <a:r>
              <a:rPr lang="fr-FR" sz="3200" dirty="0" smtClean="0"/>
              <a:t>Tube de courant = ensemble de lignes de courant traversant une section donnée </a:t>
            </a:r>
          </a:p>
          <a:p>
            <a:endParaRPr lang="fr-FR" sz="3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3907" name="Picture 3"/>
          <p:cNvPicPr>
            <a:picLocks noChangeAspect="1" noChangeArrowheads="1"/>
          </p:cNvPicPr>
          <p:nvPr/>
        </p:nvPicPr>
        <p:blipFill>
          <a:blip r:embed="rId2" cstate="print"/>
          <a:srcRect l="17429" t="21656" r="40783" b="25219"/>
          <a:stretch>
            <a:fillRect/>
          </a:stretch>
        </p:blipFill>
        <p:spPr bwMode="auto">
          <a:xfrm>
            <a:off x="971600" y="908720"/>
            <a:ext cx="7555881" cy="54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3906" name="Picture 2"/>
          <p:cNvPicPr>
            <a:picLocks noChangeAspect="1" noChangeArrowheads="1"/>
          </p:cNvPicPr>
          <p:nvPr/>
        </p:nvPicPr>
        <p:blipFill>
          <a:blip r:embed="rId2" cstate="print"/>
          <a:srcRect l="11622" t="13781" r="34142" b="19075"/>
          <a:stretch>
            <a:fillRect/>
          </a:stretch>
        </p:blipFill>
        <p:spPr bwMode="auto">
          <a:xfrm>
            <a:off x="441097" y="620688"/>
            <a:ext cx="8379375" cy="5832261"/>
          </a:xfrm>
          <a:prstGeom prst="rect">
            <a:avLst/>
          </a:prstGeom>
          <a:noFill/>
          <a:ln w="9525">
            <a:noFill/>
            <a:miter lim="800000"/>
            <a:headEnd/>
            <a:tailEnd/>
          </a:ln>
        </p:spPr>
      </p:pic>
      <p:sp>
        <p:nvSpPr>
          <p:cNvPr id="2" name="Rectangle 1"/>
          <p:cNvSpPr/>
          <p:nvPr/>
        </p:nvSpPr>
        <p:spPr>
          <a:xfrm>
            <a:off x="755576" y="2132856"/>
            <a:ext cx="770485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Débits massique et volumique</a:t>
            </a:r>
            <a:endParaRPr lang="fr-FR" dirty="0"/>
          </a:p>
        </p:txBody>
      </p:sp>
      <p:grpSp>
        <p:nvGrpSpPr>
          <p:cNvPr id="11" name="Groupe 10"/>
          <p:cNvGrpSpPr/>
          <p:nvPr/>
        </p:nvGrpSpPr>
        <p:grpSpPr>
          <a:xfrm>
            <a:off x="899592" y="1124744"/>
            <a:ext cx="7524378" cy="3606378"/>
            <a:chOff x="467544" y="1196752"/>
            <a:chExt cx="8172450" cy="4038426"/>
          </a:xfrm>
        </p:grpSpPr>
        <p:pic>
          <p:nvPicPr>
            <p:cNvPr id="4099" name="Picture 3"/>
            <p:cNvPicPr>
              <a:picLocks noChangeAspect="1" noChangeArrowheads="1"/>
            </p:cNvPicPr>
            <p:nvPr/>
          </p:nvPicPr>
          <p:blipFill>
            <a:blip r:embed="rId3" cstate="print"/>
            <a:srcRect/>
            <a:stretch>
              <a:fillRect/>
            </a:stretch>
          </p:blipFill>
          <p:spPr bwMode="auto">
            <a:xfrm>
              <a:off x="467544" y="1844824"/>
              <a:ext cx="8172450" cy="2752725"/>
            </a:xfrm>
            <a:prstGeom prst="rect">
              <a:avLst/>
            </a:prstGeom>
            <a:noFill/>
            <a:ln w="9525">
              <a:noFill/>
              <a:miter lim="800000"/>
              <a:headEnd/>
              <a:tailEnd/>
            </a:ln>
          </p:spPr>
        </p:pic>
        <p:graphicFrame>
          <p:nvGraphicFramePr>
            <p:cNvPr id="267281" name="Object 17"/>
            <p:cNvGraphicFramePr>
              <a:graphicFrameLocks noChangeAspect="1"/>
            </p:cNvGraphicFramePr>
            <p:nvPr/>
          </p:nvGraphicFramePr>
          <p:xfrm>
            <a:off x="1043608" y="1196752"/>
            <a:ext cx="610493" cy="794939"/>
          </p:xfrm>
          <a:graphic>
            <a:graphicData uri="http://schemas.openxmlformats.org/presentationml/2006/ole">
              <mc:AlternateContent xmlns:mc="http://schemas.openxmlformats.org/markup-compatibility/2006">
                <mc:Choice xmlns:v="urn:schemas-microsoft-com:vml" Requires="v">
                  <p:oleObj spid="_x0000_s4254" name="Équation" r:id="rId4" imgW="164880" imgH="215640" progId="Equation.3">
                    <p:embed/>
                  </p:oleObj>
                </mc:Choice>
                <mc:Fallback>
                  <p:oleObj name="Équation" r:id="rId4" imgW="164880" imgH="2156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196752"/>
                          <a:ext cx="610493" cy="794939"/>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4" name="Object 17"/>
            <p:cNvGraphicFramePr>
              <a:graphicFrameLocks noChangeAspect="1"/>
            </p:cNvGraphicFramePr>
            <p:nvPr/>
          </p:nvGraphicFramePr>
          <p:xfrm>
            <a:off x="5148064" y="1556792"/>
            <a:ext cx="657225" cy="793750"/>
          </p:xfrm>
          <a:graphic>
            <a:graphicData uri="http://schemas.openxmlformats.org/presentationml/2006/ole">
              <mc:AlternateContent xmlns:mc="http://schemas.openxmlformats.org/markup-compatibility/2006">
                <mc:Choice xmlns:v="urn:schemas-microsoft-com:vml" Requires="v">
                  <p:oleObj spid="_x0000_s4255" name="Équation" r:id="rId6" imgW="177480" imgH="215640" progId="Equation.3">
                    <p:embed/>
                  </p:oleObj>
                </mc:Choice>
                <mc:Fallback>
                  <p:oleObj name="Équation" r:id="rId6" imgW="177480" imgH="2156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556792"/>
                          <a:ext cx="657225" cy="7937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5" name="Object 17"/>
            <p:cNvGraphicFramePr>
              <a:graphicFrameLocks noChangeAspect="1"/>
            </p:cNvGraphicFramePr>
            <p:nvPr/>
          </p:nvGraphicFramePr>
          <p:xfrm>
            <a:off x="467544" y="4581128"/>
            <a:ext cx="657225" cy="654050"/>
          </p:xfrm>
          <a:graphic>
            <a:graphicData uri="http://schemas.openxmlformats.org/presentationml/2006/ole">
              <mc:AlternateContent xmlns:mc="http://schemas.openxmlformats.org/markup-compatibility/2006">
                <mc:Choice xmlns:v="urn:schemas-microsoft-com:vml" Requires="v">
                  <p:oleObj spid="_x0000_s4256" name="Équation" r:id="rId8" imgW="177480" imgH="177480" progId="Equation.3">
                    <p:embed/>
                  </p:oleObj>
                </mc:Choice>
                <mc:Fallback>
                  <p:oleObj name="Équation" r:id="rId8" imgW="177480" imgH="17748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4581128"/>
                          <a:ext cx="657225"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9" name="Object 17"/>
            <p:cNvGraphicFramePr>
              <a:graphicFrameLocks noChangeAspect="1"/>
            </p:cNvGraphicFramePr>
            <p:nvPr/>
          </p:nvGraphicFramePr>
          <p:xfrm>
            <a:off x="5220072" y="4077072"/>
            <a:ext cx="703263" cy="654050"/>
          </p:xfrm>
          <a:graphic>
            <a:graphicData uri="http://schemas.openxmlformats.org/presentationml/2006/ole">
              <mc:AlternateContent xmlns:mc="http://schemas.openxmlformats.org/markup-compatibility/2006">
                <mc:Choice xmlns:v="urn:schemas-microsoft-com:vml" Requires="v">
                  <p:oleObj spid="_x0000_s4257" name="Équation" r:id="rId10" imgW="190440" imgH="177480" progId="Equation.3">
                    <p:embed/>
                  </p:oleObj>
                </mc:Choice>
                <mc:Fallback>
                  <p:oleObj name="Équation" r:id="rId10" imgW="190440" imgH="17748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0072" y="4077072"/>
                          <a:ext cx="703263"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pSp>
      <p:graphicFrame>
        <p:nvGraphicFramePr>
          <p:cNvPr id="10" name="Object 17"/>
          <p:cNvGraphicFramePr>
            <a:graphicFrameLocks noChangeAspect="1"/>
          </p:cNvGraphicFramePr>
          <p:nvPr/>
        </p:nvGraphicFramePr>
        <p:xfrm>
          <a:off x="467544" y="4869160"/>
          <a:ext cx="1909762" cy="1254125"/>
        </p:xfrm>
        <a:graphic>
          <a:graphicData uri="http://schemas.openxmlformats.org/presentationml/2006/ole">
            <mc:AlternateContent xmlns:mc="http://schemas.openxmlformats.org/markup-compatibility/2006">
              <mc:Choice xmlns:v="urn:schemas-microsoft-com:vml" Requires="v">
                <p:oleObj spid="_x0000_s4258" name="Équation" r:id="rId12" imgW="596880" imgH="393480" progId="Equation.3">
                  <p:embed/>
                </p:oleObj>
              </mc:Choice>
              <mc:Fallback>
                <p:oleObj name="Équation" r:id="rId12" imgW="596880" imgH="39348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44" y="4869160"/>
                        <a:ext cx="1909762" cy="1254125"/>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graphicFrame>
        <p:nvGraphicFramePr>
          <p:cNvPr id="3" name="Object 9"/>
          <p:cNvGraphicFramePr>
            <a:graphicFrameLocks noChangeAspect="1"/>
          </p:cNvGraphicFramePr>
          <p:nvPr/>
        </p:nvGraphicFramePr>
        <p:xfrm>
          <a:off x="6913065" y="4797152"/>
          <a:ext cx="2073275" cy="727075"/>
        </p:xfrm>
        <a:graphic>
          <a:graphicData uri="http://schemas.openxmlformats.org/presentationml/2006/ole">
            <mc:AlternateContent xmlns:mc="http://schemas.openxmlformats.org/markup-compatibility/2006">
              <mc:Choice xmlns:v="urn:schemas-microsoft-com:vml" Requires="v">
                <p:oleObj spid="_x0000_s4259" name="Équation" r:id="rId14" imgW="647640" imgH="228600" progId="Equation.3">
                  <p:embed/>
                </p:oleObj>
              </mc:Choice>
              <mc:Fallback>
                <p:oleObj name="Équation" r:id="rId14" imgW="647640" imgH="228600" progId="Equation.3">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3065" y="4797152"/>
                        <a:ext cx="2073275" cy="727075"/>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graphicFrame>
        <p:nvGraphicFramePr>
          <p:cNvPr id="6" name="Object 10"/>
          <p:cNvGraphicFramePr>
            <a:graphicFrameLocks noChangeAspect="1"/>
          </p:cNvGraphicFramePr>
          <p:nvPr/>
        </p:nvGraphicFramePr>
        <p:xfrm>
          <a:off x="3491880" y="4869160"/>
          <a:ext cx="1668463" cy="1254125"/>
        </p:xfrm>
        <a:graphic>
          <a:graphicData uri="http://schemas.openxmlformats.org/presentationml/2006/ole">
            <mc:AlternateContent xmlns:mc="http://schemas.openxmlformats.org/markup-compatibility/2006">
              <mc:Choice xmlns:v="urn:schemas-microsoft-com:vml" Requires="v">
                <p:oleObj spid="_x0000_s4260" name="Équation" r:id="rId16" imgW="520560" imgH="393480" progId="Equation.3">
                  <p:embed/>
                </p:oleObj>
              </mc:Choice>
              <mc:Fallback>
                <p:oleObj name="Équation" r:id="rId16" imgW="520560" imgH="393480" progId="Equation.3">
                  <p:embed/>
                  <p:pic>
                    <p:nvPicPr>
                      <p:cNvPr id="0"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1880" y="4869160"/>
                        <a:ext cx="1668463" cy="1254125"/>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sp>
        <p:nvSpPr>
          <p:cNvPr id="12" name="ZoneTexte 11"/>
          <p:cNvSpPr txBox="1"/>
          <p:nvPr/>
        </p:nvSpPr>
        <p:spPr>
          <a:xfrm>
            <a:off x="5929086" y="4941168"/>
            <a:ext cx="936104" cy="523220"/>
          </a:xfrm>
          <a:prstGeom prst="rect">
            <a:avLst/>
          </a:prstGeom>
          <a:noFill/>
        </p:spPr>
        <p:txBody>
          <a:bodyPr wrap="square" rtlCol="0">
            <a:spAutoFit/>
          </a:bodyPr>
          <a:lstStyle/>
          <a:p>
            <a:pPr algn="ctr"/>
            <a:r>
              <a:rPr lang="fr-FR" sz="2800" dirty="0" smtClean="0"/>
              <a:t>avec</a:t>
            </a:r>
            <a:endParaRPr lang="fr-FR" sz="2800" dirty="0"/>
          </a:p>
        </p:txBody>
      </p:sp>
      <p:sp>
        <p:nvSpPr>
          <p:cNvPr id="13" name="ZoneTexte 12"/>
          <p:cNvSpPr txBox="1"/>
          <p:nvPr/>
        </p:nvSpPr>
        <p:spPr>
          <a:xfrm>
            <a:off x="2627784" y="5237584"/>
            <a:ext cx="648072" cy="523220"/>
          </a:xfrm>
          <a:prstGeom prst="rect">
            <a:avLst/>
          </a:prstGeom>
          <a:noFill/>
        </p:spPr>
        <p:txBody>
          <a:bodyPr wrap="square" rtlCol="0">
            <a:spAutoFit/>
          </a:bodyPr>
          <a:lstStyle/>
          <a:p>
            <a:pPr algn="ctr"/>
            <a:r>
              <a:rPr lang="fr-FR" sz="2800" dirty="0" smtClean="0"/>
              <a:t>et</a:t>
            </a:r>
            <a:endParaRPr lang="fr-FR"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Débits massique et volumique</a:t>
            </a:r>
            <a:endParaRPr lang="fr-FR" dirty="0"/>
          </a:p>
        </p:txBody>
      </p:sp>
      <p:grpSp>
        <p:nvGrpSpPr>
          <p:cNvPr id="7" name="Groupe 10"/>
          <p:cNvGrpSpPr/>
          <p:nvPr/>
        </p:nvGrpSpPr>
        <p:grpSpPr>
          <a:xfrm>
            <a:off x="1115616" y="1196752"/>
            <a:ext cx="7524378" cy="3606378"/>
            <a:chOff x="467544" y="1196752"/>
            <a:chExt cx="8172450" cy="4038426"/>
          </a:xfrm>
        </p:grpSpPr>
        <p:pic>
          <p:nvPicPr>
            <p:cNvPr id="4099" name="Picture 3"/>
            <p:cNvPicPr>
              <a:picLocks noChangeAspect="1" noChangeArrowheads="1"/>
            </p:cNvPicPr>
            <p:nvPr/>
          </p:nvPicPr>
          <p:blipFill>
            <a:blip r:embed="rId3" cstate="print"/>
            <a:srcRect/>
            <a:stretch>
              <a:fillRect/>
            </a:stretch>
          </p:blipFill>
          <p:spPr bwMode="auto">
            <a:xfrm>
              <a:off x="467544" y="1844824"/>
              <a:ext cx="8172450" cy="2752725"/>
            </a:xfrm>
            <a:prstGeom prst="rect">
              <a:avLst/>
            </a:prstGeom>
            <a:noFill/>
            <a:ln w="9525">
              <a:noFill/>
              <a:miter lim="800000"/>
              <a:headEnd/>
              <a:tailEnd/>
            </a:ln>
          </p:spPr>
        </p:pic>
        <p:graphicFrame>
          <p:nvGraphicFramePr>
            <p:cNvPr id="267281" name="Object 17"/>
            <p:cNvGraphicFramePr>
              <a:graphicFrameLocks noChangeAspect="1"/>
            </p:cNvGraphicFramePr>
            <p:nvPr/>
          </p:nvGraphicFramePr>
          <p:xfrm>
            <a:off x="1043608" y="1196752"/>
            <a:ext cx="610493" cy="794939"/>
          </p:xfrm>
          <a:graphic>
            <a:graphicData uri="http://schemas.openxmlformats.org/presentationml/2006/ole">
              <mc:AlternateContent xmlns:mc="http://schemas.openxmlformats.org/markup-compatibility/2006">
                <mc:Choice xmlns:v="urn:schemas-microsoft-com:vml" Requires="v">
                  <p:oleObj spid="_x0000_s547974" name="Équation" r:id="rId4" imgW="164880" imgH="215640" progId="Equation.3">
                    <p:embed/>
                  </p:oleObj>
                </mc:Choice>
                <mc:Fallback>
                  <p:oleObj name="Équation" r:id="rId4" imgW="164880" imgH="2156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196752"/>
                          <a:ext cx="610493" cy="794939"/>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4" name="Object 17"/>
            <p:cNvGraphicFramePr>
              <a:graphicFrameLocks noChangeAspect="1"/>
            </p:cNvGraphicFramePr>
            <p:nvPr/>
          </p:nvGraphicFramePr>
          <p:xfrm>
            <a:off x="5148064" y="1556792"/>
            <a:ext cx="657225" cy="793750"/>
          </p:xfrm>
          <a:graphic>
            <a:graphicData uri="http://schemas.openxmlformats.org/presentationml/2006/ole">
              <mc:AlternateContent xmlns:mc="http://schemas.openxmlformats.org/markup-compatibility/2006">
                <mc:Choice xmlns:v="urn:schemas-microsoft-com:vml" Requires="v">
                  <p:oleObj spid="_x0000_s547975" name="Équation" r:id="rId6" imgW="177480" imgH="215640" progId="Equation.3">
                    <p:embed/>
                  </p:oleObj>
                </mc:Choice>
                <mc:Fallback>
                  <p:oleObj name="Équation" r:id="rId6" imgW="177480" imgH="2156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556792"/>
                          <a:ext cx="657225" cy="7937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5" name="Object 17"/>
            <p:cNvGraphicFramePr>
              <a:graphicFrameLocks noChangeAspect="1"/>
            </p:cNvGraphicFramePr>
            <p:nvPr/>
          </p:nvGraphicFramePr>
          <p:xfrm>
            <a:off x="467544" y="4581128"/>
            <a:ext cx="657225" cy="654050"/>
          </p:xfrm>
          <a:graphic>
            <a:graphicData uri="http://schemas.openxmlformats.org/presentationml/2006/ole">
              <mc:AlternateContent xmlns:mc="http://schemas.openxmlformats.org/markup-compatibility/2006">
                <mc:Choice xmlns:v="urn:schemas-microsoft-com:vml" Requires="v">
                  <p:oleObj spid="_x0000_s547976" name="Équation" r:id="rId8" imgW="177480" imgH="177480" progId="Equation.3">
                    <p:embed/>
                  </p:oleObj>
                </mc:Choice>
                <mc:Fallback>
                  <p:oleObj name="Équation" r:id="rId8" imgW="177480" imgH="17748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4581128"/>
                          <a:ext cx="657225"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9" name="Object 17"/>
            <p:cNvGraphicFramePr>
              <a:graphicFrameLocks noChangeAspect="1"/>
            </p:cNvGraphicFramePr>
            <p:nvPr/>
          </p:nvGraphicFramePr>
          <p:xfrm>
            <a:off x="5220072" y="4077072"/>
            <a:ext cx="703263" cy="654050"/>
          </p:xfrm>
          <a:graphic>
            <a:graphicData uri="http://schemas.openxmlformats.org/presentationml/2006/ole">
              <mc:AlternateContent xmlns:mc="http://schemas.openxmlformats.org/markup-compatibility/2006">
                <mc:Choice xmlns:v="urn:schemas-microsoft-com:vml" Requires="v">
                  <p:oleObj spid="_x0000_s547977" name="Équation" r:id="rId10" imgW="190440" imgH="177480" progId="Equation.3">
                    <p:embed/>
                  </p:oleObj>
                </mc:Choice>
                <mc:Fallback>
                  <p:oleObj name="Équation" r:id="rId10" imgW="190440" imgH="1774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0072" y="4077072"/>
                          <a:ext cx="703263"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pSp>
      <p:graphicFrame>
        <p:nvGraphicFramePr>
          <p:cNvPr id="10" name="Object 17"/>
          <p:cNvGraphicFramePr>
            <a:graphicFrameLocks noChangeAspect="1"/>
          </p:cNvGraphicFramePr>
          <p:nvPr/>
        </p:nvGraphicFramePr>
        <p:xfrm>
          <a:off x="323528" y="4869160"/>
          <a:ext cx="2232248" cy="1354231"/>
        </p:xfrm>
        <a:graphic>
          <a:graphicData uri="http://schemas.openxmlformats.org/presentationml/2006/ole">
            <mc:AlternateContent xmlns:mc="http://schemas.openxmlformats.org/markup-compatibility/2006">
              <mc:Choice xmlns:v="urn:schemas-microsoft-com:vml" Requires="v">
                <p:oleObj spid="_x0000_s547978" name="Équation" r:id="rId12" imgW="520560" imgH="317160" progId="Equation.3">
                  <p:embed/>
                </p:oleObj>
              </mc:Choice>
              <mc:Fallback>
                <p:oleObj name="Équation" r:id="rId12" imgW="520560" imgH="31716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528" y="4869160"/>
                        <a:ext cx="2232248" cy="1354231"/>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graphicFrame>
        <p:nvGraphicFramePr>
          <p:cNvPr id="3" name="Object 8"/>
          <p:cNvGraphicFramePr>
            <a:graphicFrameLocks noChangeAspect="1"/>
          </p:cNvGraphicFramePr>
          <p:nvPr/>
        </p:nvGraphicFramePr>
        <p:xfrm>
          <a:off x="2843808" y="5079454"/>
          <a:ext cx="6237288" cy="1085850"/>
        </p:xfrm>
        <a:graphic>
          <a:graphicData uri="http://schemas.openxmlformats.org/presentationml/2006/ole">
            <mc:AlternateContent xmlns:mc="http://schemas.openxmlformats.org/markup-compatibility/2006">
              <mc:Choice xmlns:v="urn:schemas-microsoft-com:vml" Requires="v">
                <p:oleObj spid="_x0000_s547979" name="Équation" r:id="rId14" imgW="1739880" imgH="304560" progId="Equation.3">
                  <p:embed/>
                </p:oleObj>
              </mc:Choice>
              <mc:Fallback>
                <p:oleObj name="Équation" r:id="rId14" imgW="1739880" imgH="30456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43808" y="5079454"/>
                        <a:ext cx="6237288" cy="1085850"/>
                      </a:xfrm>
                      <a:prstGeom prst="rect">
                        <a:avLst/>
                      </a:prstGeom>
                      <a:noFill/>
                      <a:ln>
                        <a:noFill/>
                      </a:ln>
                      <a:extLst>
                        <a:ext uri="{909E8E84-426E-40DD-AFC4-6F175D3DCCD1}">
                          <a14:hiddenFill xmlns:a14="http://schemas.microsoft.com/office/drawing/2010/main">
                            <a:solidFill>
                              <a:srgbClr val="FFCC99">
                                <a:alpha val="61000"/>
                              </a:srgbClr>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Si vitesse non uniforme sur toute la section</a:t>
            </a:r>
            <a:endParaRPr lang="fr-FR" dirty="0"/>
          </a:p>
        </p:txBody>
      </p:sp>
      <p:pic>
        <p:nvPicPr>
          <p:cNvPr id="550914" name="Picture 2"/>
          <p:cNvPicPr>
            <a:picLocks noChangeAspect="1" noChangeArrowheads="1"/>
          </p:cNvPicPr>
          <p:nvPr/>
        </p:nvPicPr>
        <p:blipFill>
          <a:blip r:embed="rId2" cstate="print"/>
          <a:srcRect l="24070" t="34453" r="56560" b="39954"/>
          <a:stretch>
            <a:fillRect/>
          </a:stretch>
        </p:blipFill>
        <p:spPr bwMode="auto">
          <a:xfrm>
            <a:off x="4505531" y="1556792"/>
            <a:ext cx="4458957" cy="331236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60597" t="44296" r="23354" b="32079"/>
          <a:stretch>
            <a:fillRect/>
          </a:stretch>
        </p:blipFill>
        <p:spPr bwMode="auto">
          <a:xfrm>
            <a:off x="107504" y="1412776"/>
            <a:ext cx="4176464" cy="3456384"/>
          </a:xfrm>
          <a:prstGeom prst="rect">
            <a:avLst/>
          </a:prstGeom>
          <a:noFill/>
          <a:ln w="9525">
            <a:noFill/>
            <a:miter lim="800000"/>
            <a:headEnd/>
            <a:tailEnd/>
          </a:ln>
        </p:spPr>
      </p:pic>
      <p:sp>
        <p:nvSpPr>
          <p:cNvPr id="7" name="Flèche droite 6"/>
          <p:cNvSpPr/>
          <p:nvPr/>
        </p:nvSpPr>
        <p:spPr>
          <a:xfrm>
            <a:off x="4427984" y="2996952"/>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9"/>
          <p:cNvSpPr/>
          <p:nvPr/>
        </p:nvSpPr>
        <p:spPr>
          <a:xfrm>
            <a:off x="6372200" y="4941168"/>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3995936" y="5733256"/>
            <a:ext cx="4824536" cy="584775"/>
          </a:xfrm>
          <a:prstGeom prst="rect">
            <a:avLst/>
          </a:prstGeom>
          <a:noFill/>
        </p:spPr>
        <p:txBody>
          <a:bodyPr wrap="square" rtlCol="0">
            <a:spAutoFit/>
          </a:bodyPr>
          <a:lstStyle/>
          <a:p>
            <a:pPr algn="ctr"/>
            <a:r>
              <a:rPr lang="fr-FR" sz="3200" dirty="0" smtClean="0"/>
              <a:t>Calcul de </a:t>
            </a:r>
            <a:r>
              <a:rPr lang="fr-FR" sz="3200" dirty="0" err="1" smtClean="0"/>
              <a:t>Q</a:t>
            </a:r>
            <a:r>
              <a:rPr lang="fr-FR" sz="3200" baseline="-25000" dirty="0" err="1" smtClean="0"/>
              <a:t>v</a:t>
            </a:r>
            <a:r>
              <a:rPr lang="fr-FR" sz="3200" dirty="0" smtClean="0"/>
              <a:t> différent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Vitesse non uniforme sur toute la section</a:t>
            </a:r>
            <a:endParaRPr lang="fr-FR" dirty="0"/>
          </a:p>
        </p:txBody>
      </p:sp>
      <p:grpSp>
        <p:nvGrpSpPr>
          <p:cNvPr id="4" name="Group 27"/>
          <p:cNvGrpSpPr>
            <a:grpSpLocks/>
          </p:cNvGrpSpPr>
          <p:nvPr/>
        </p:nvGrpSpPr>
        <p:grpSpPr bwMode="auto">
          <a:xfrm>
            <a:off x="1043608" y="2420888"/>
            <a:ext cx="2665412" cy="1873250"/>
            <a:chOff x="521" y="1842"/>
            <a:chExt cx="1679" cy="1180"/>
          </a:xfrm>
        </p:grpSpPr>
        <p:sp>
          <p:nvSpPr>
            <p:cNvPr id="5" name="Oval 19"/>
            <p:cNvSpPr>
              <a:spLocks noChangeArrowheads="1"/>
            </p:cNvSpPr>
            <p:nvPr/>
          </p:nvSpPr>
          <p:spPr bwMode="auto">
            <a:xfrm>
              <a:off x="521" y="1843"/>
              <a:ext cx="1134" cy="1179"/>
            </a:xfrm>
            <a:prstGeom prst="ellipse">
              <a:avLst/>
            </a:prstGeom>
            <a:noFill/>
            <a:ln w="19050">
              <a:solidFill>
                <a:schemeClr val="tx1"/>
              </a:solidFill>
              <a:round/>
              <a:headEnd type="none" w="lg" len="lg"/>
              <a:tailEnd type="none" w="lg" len="lg"/>
            </a:ln>
          </p:spPr>
          <p:txBody>
            <a:bodyPr wrap="none" anchor="ctr"/>
            <a:lstStyle/>
            <a:p>
              <a:endParaRPr lang="fr-FR"/>
            </a:p>
          </p:txBody>
        </p:sp>
        <p:sp>
          <p:nvSpPr>
            <p:cNvPr id="6" name="Oval 20"/>
            <p:cNvSpPr>
              <a:spLocks noChangeArrowheads="1"/>
            </p:cNvSpPr>
            <p:nvPr/>
          </p:nvSpPr>
          <p:spPr bwMode="auto">
            <a:xfrm>
              <a:off x="793" y="2115"/>
              <a:ext cx="590" cy="635"/>
            </a:xfrm>
            <a:prstGeom prst="ellipse">
              <a:avLst/>
            </a:prstGeom>
            <a:noFill/>
            <a:ln w="127000">
              <a:solidFill>
                <a:srgbClr val="5F5F5F"/>
              </a:solidFill>
              <a:round/>
              <a:headEnd type="none" w="lg" len="lg"/>
              <a:tailEnd type="none" w="lg" len="lg"/>
            </a:ln>
          </p:spPr>
          <p:txBody>
            <a:bodyPr wrap="none" anchor="ctr"/>
            <a:lstStyle/>
            <a:p>
              <a:endParaRPr lang="fr-FR"/>
            </a:p>
          </p:txBody>
        </p:sp>
        <p:sp>
          <p:nvSpPr>
            <p:cNvPr id="7" name="Freeform 21"/>
            <p:cNvSpPr>
              <a:spLocks/>
            </p:cNvSpPr>
            <p:nvPr/>
          </p:nvSpPr>
          <p:spPr bwMode="auto">
            <a:xfrm>
              <a:off x="703" y="2024"/>
              <a:ext cx="385" cy="410"/>
            </a:xfrm>
            <a:custGeom>
              <a:avLst/>
              <a:gdLst>
                <a:gd name="T0" fmla="*/ 385 w 385"/>
                <a:gd name="T1" fmla="*/ 410 h 410"/>
                <a:gd name="T2" fmla="*/ 0 w 385"/>
                <a:gd name="T3" fmla="*/ 0 h 410"/>
                <a:gd name="T4" fmla="*/ 0 60000 65536"/>
                <a:gd name="T5" fmla="*/ 0 60000 65536"/>
                <a:gd name="T6" fmla="*/ 0 w 385"/>
                <a:gd name="T7" fmla="*/ 0 h 410"/>
                <a:gd name="T8" fmla="*/ 385 w 385"/>
                <a:gd name="T9" fmla="*/ 410 h 410"/>
              </a:gdLst>
              <a:ahLst/>
              <a:cxnLst>
                <a:cxn ang="T4">
                  <a:pos x="T0" y="T1"/>
                </a:cxn>
                <a:cxn ang="T5">
                  <a:pos x="T2" y="T3"/>
                </a:cxn>
              </a:cxnLst>
              <a:rect l="T6" t="T7" r="T8" b="T9"/>
              <a:pathLst>
                <a:path w="385" h="410">
                  <a:moveTo>
                    <a:pt x="385" y="410"/>
                  </a:moveTo>
                  <a:lnTo>
                    <a:pt x="0" y="0"/>
                  </a:lnTo>
                </a:path>
              </a:pathLst>
            </a:custGeom>
            <a:noFill/>
            <a:ln w="28575" cap="flat" cmpd="sng">
              <a:solidFill>
                <a:srgbClr val="006699"/>
              </a:solidFill>
              <a:prstDash val="solid"/>
              <a:round/>
              <a:headEnd type="none" w="lg" len="lg"/>
              <a:tailEnd type="none" w="lg" len="lg"/>
            </a:ln>
          </p:spPr>
          <p:txBody>
            <a:bodyPr/>
            <a:lstStyle/>
            <a:p>
              <a:endParaRPr lang="fr-FR"/>
            </a:p>
          </p:txBody>
        </p:sp>
        <p:sp>
          <p:nvSpPr>
            <p:cNvPr id="8" name="Freeform 22"/>
            <p:cNvSpPr>
              <a:spLocks/>
            </p:cNvSpPr>
            <p:nvPr/>
          </p:nvSpPr>
          <p:spPr bwMode="auto">
            <a:xfrm>
              <a:off x="1086" y="2302"/>
              <a:ext cx="314" cy="132"/>
            </a:xfrm>
            <a:custGeom>
              <a:avLst/>
              <a:gdLst>
                <a:gd name="T0" fmla="*/ 314 w 314"/>
                <a:gd name="T1" fmla="*/ 0 h 132"/>
                <a:gd name="T2" fmla="*/ 0 w 314"/>
                <a:gd name="T3" fmla="*/ 132 h 132"/>
                <a:gd name="T4" fmla="*/ 0 60000 65536"/>
                <a:gd name="T5" fmla="*/ 0 60000 65536"/>
                <a:gd name="T6" fmla="*/ 0 w 314"/>
                <a:gd name="T7" fmla="*/ 0 h 132"/>
                <a:gd name="T8" fmla="*/ 314 w 314"/>
                <a:gd name="T9" fmla="*/ 132 h 132"/>
              </a:gdLst>
              <a:ahLst/>
              <a:cxnLst>
                <a:cxn ang="T4">
                  <a:pos x="T0" y="T1"/>
                </a:cxn>
                <a:cxn ang="T5">
                  <a:pos x="T2" y="T3"/>
                </a:cxn>
              </a:cxnLst>
              <a:rect l="T6" t="T7" r="T8" b="T9"/>
              <a:pathLst>
                <a:path w="314" h="132">
                  <a:moveTo>
                    <a:pt x="314" y="0"/>
                  </a:moveTo>
                  <a:lnTo>
                    <a:pt x="0" y="132"/>
                  </a:lnTo>
                </a:path>
              </a:pathLst>
            </a:custGeom>
            <a:noFill/>
            <a:ln w="28575" cap="flat" cmpd="sng">
              <a:solidFill>
                <a:srgbClr val="006699"/>
              </a:solidFill>
              <a:prstDash val="solid"/>
              <a:round/>
              <a:headEnd type="none" w="lg" len="lg"/>
              <a:tailEnd type="none" w="lg" len="lg"/>
            </a:ln>
          </p:spPr>
          <p:txBody>
            <a:bodyPr/>
            <a:lstStyle/>
            <a:p>
              <a:endParaRPr lang="fr-FR"/>
            </a:p>
          </p:txBody>
        </p:sp>
        <p:sp>
          <p:nvSpPr>
            <p:cNvPr id="9" name="Freeform 23"/>
            <p:cNvSpPr>
              <a:spLocks/>
            </p:cNvSpPr>
            <p:nvPr/>
          </p:nvSpPr>
          <p:spPr bwMode="auto">
            <a:xfrm>
              <a:off x="1084" y="2434"/>
              <a:ext cx="242" cy="88"/>
            </a:xfrm>
            <a:custGeom>
              <a:avLst/>
              <a:gdLst>
                <a:gd name="T0" fmla="*/ 242 w 242"/>
                <a:gd name="T1" fmla="*/ 88 h 88"/>
                <a:gd name="T2" fmla="*/ 0 w 242"/>
                <a:gd name="T3" fmla="*/ 0 h 88"/>
                <a:gd name="T4" fmla="*/ 0 60000 65536"/>
                <a:gd name="T5" fmla="*/ 0 60000 65536"/>
                <a:gd name="T6" fmla="*/ 0 w 242"/>
                <a:gd name="T7" fmla="*/ 0 h 88"/>
                <a:gd name="T8" fmla="*/ 242 w 242"/>
                <a:gd name="T9" fmla="*/ 88 h 88"/>
              </a:gdLst>
              <a:ahLst/>
              <a:cxnLst>
                <a:cxn ang="T4">
                  <a:pos x="T0" y="T1"/>
                </a:cxn>
                <a:cxn ang="T5">
                  <a:pos x="T2" y="T3"/>
                </a:cxn>
              </a:cxnLst>
              <a:rect l="T6" t="T7" r="T8" b="T9"/>
              <a:pathLst>
                <a:path w="242" h="88">
                  <a:moveTo>
                    <a:pt x="242" y="88"/>
                  </a:moveTo>
                  <a:lnTo>
                    <a:pt x="0" y="0"/>
                  </a:lnTo>
                </a:path>
              </a:pathLst>
            </a:custGeom>
            <a:noFill/>
            <a:ln w="28575" cap="flat" cmpd="sng">
              <a:solidFill>
                <a:srgbClr val="006699"/>
              </a:solidFill>
              <a:prstDash val="solid"/>
              <a:round/>
              <a:headEnd type="none" w="lg" len="lg"/>
              <a:tailEnd type="none" w="lg" len="lg"/>
            </a:ln>
          </p:spPr>
          <p:txBody>
            <a:bodyPr/>
            <a:lstStyle/>
            <a:p>
              <a:endParaRPr lang="fr-FR"/>
            </a:p>
          </p:txBody>
        </p:sp>
        <p:sp>
          <p:nvSpPr>
            <p:cNvPr id="10" name="Rectangle 24"/>
            <p:cNvSpPr>
              <a:spLocks noChangeArrowheads="1"/>
            </p:cNvSpPr>
            <p:nvPr/>
          </p:nvSpPr>
          <p:spPr bwMode="auto">
            <a:xfrm>
              <a:off x="730" y="1842"/>
              <a:ext cx="290" cy="327"/>
            </a:xfrm>
            <a:prstGeom prst="rect">
              <a:avLst/>
            </a:prstGeom>
            <a:noFill/>
            <a:ln w="9525">
              <a:noFill/>
              <a:miter lim="800000"/>
              <a:headEnd/>
              <a:tailEnd/>
            </a:ln>
          </p:spPr>
          <p:txBody>
            <a:bodyPr>
              <a:spAutoFit/>
            </a:bodyPr>
            <a:lstStyle/>
            <a:p>
              <a:pPr algn="just">
                <a:buFont typeface="Wingdings" pitchFamily="2" charset="2"/>
                <a:buNone/>
              </a:pPr>
              <a:r>
                <a:rPr lang="fr-FR" sz="2800" i="1">
                  <a:latin typeface="Times New Roman" pitchFamily="18" charset="0"/>
                </a:rPr>
                <a:t>R</a:t>
              </a:r>
              <a:endParaRPr lang="fr-FR" sz="2800" i="1" baseline="-25000">
                <a:latin typeface="Times New Roman" pitchFamily="18" charset="0"/>
              </a:endParaRPr>
            </a:p>
          </p:txBody>
        </p:sp>
        <p:sp>
          <p:nvSpPr>
            <p:cNvPr id="11" name="Rectangle 25"/>
            <p:cNvSpPr>
              <a:spLocks noChangeArrowheads="1"/>
            </p:cNvSpPr>
            <p:nvPr/>
          </p:nvSpPr>
          <p:spPr bwMode="auto">
            <a:xfrm>
              <a:off x="1093" y="2377"/>
              <a:ext cx="290" cy="327"/>
            </a:xfrm>
            <a:prstGeom prst="rect">
              <a:avLst/>
            </a:prstGeom>
            <a:noFill/>
            <a:ln w="9525">
              <a:noFill/>
              <a:miter lim="800000"/>
              <a:headEnd/>
              <a:tailEnd/>
            </a:ln>
          </p:spPr>
          <p:txBody>
            <a:bodyPr>
              <a:spAutoFit/>
            </a:bodyPr>
            <a:lstStyle/>
            <a:p>
              <a:pPr algn="just">
                <a:buFont typeface="Wingdings" pitchFamily="2" charset="2"/>
                <a:buNone/>
              </a:pPr>
              <a:r>
                <a:rPr lang="fr-FR" sz="2800" i="1">
                  <a:latin typeface="Times New Roman" pitchFamily="18" charset="0"/>
                </a:rPr>
                <a:t>r</a:t>
              </a:r>
              <a:endParaRPr lang="fr-FR" sz="2800" i="1" baseline="-25000">
                <a:latin typeface="Times New Roman" pitchFamily="18" charset="0"/>
              </a:endParaRPr>
            </a:p>
          </p:txBody>
        </p:sp>
        <p:sp>
          <p:nvSpPr>
            <p:cNvPr id="12" name="Rectangle 26"/>
            <p:cNvSpPr>
              <a:spLocks noChangeArrowheads="1"/>
            </p:cNvSpPr>
            <p:nvPr/>
          </p:nvSpPr>
          <p:spPr bwMode="auto">
            <a:xfrm>
              <a:off x="1411" y="2014"/>
              <a:ext cx="789" cy="327"/>
            </a:xfrm>
            <a:prstGeom prst="rect">
              <a:avLst/>
            </a:prstGeom>
            <a:solidFill>
              <a:schemeClr val="bg1"/>
            </a:solidFill>
            <a:ln w="9525">
              <a:noFill/>
              <a:miter lim="800000"/>
              <a:headEnd/>
              <a:tailEnd/>
            </a:ln>
          </p:spPr>
          <p:txBody>
            <a:bodyPr>
              <a:spAutoFit/>
            </a:bodyPr>
            <a:lstStyle/>
            <a:p>
              <a:pPr algn="just">
                <a:buFont typeface="Wingdings" pitchFamily="2" charset="2"/>
                <a:buNone/>
              </a:pPr>
              <a:r>
                <a:rPr lang="fr-FR" sz="2800" i="1">
                  <a:latin typeface="Times New Roman" pitchFamily="18" charset="0"/>
                </a:rPr>
                <a:t>r+</a:t>
              </a:r>
              <a:r>
                <a:rPr lang="fr-FR" sz="2800">
                  <a:latin typeface="Times New Roman" pitchFamily="18" charset="0"/>
                </a:rPr>
                <a:t>d</a:t>
              </a:r>
              <a:r>
                <a:rPr lang="fr-FR" sz="2800" i="1">
                  <a:latin typeface="Times New Roman" pitchFamily="18" charset="0"/>
                </a:rPr>
                <a:t>r</a:t>
              </a:r>
              <a:endParaRPr lang="fr-FR" sz="2800" i="1" baseline="-25000">
                <a:latin typeface="Times New Roman" pitchFamily="18" charset="0"/>
              </a:endParaRPr>
            </a:p>
          </p:txBody>
        </p:sp>
      </p:grpSp>
      <p:graphicFrame>
        <p:nvGraphicFramePr>
          <p:cNvPr id="267281" name="Object 17"/>
          <p:cNvGraphicFramePr>
            <a:graphicFrameLocks noChangeAspect="1"/>
          </p:cNvGraphicFramePr>
          <p:nvPr/>
        </p:nvGraphicFramePr>
        <p:xfrm>
          <a:off x="3995936" y="3212976"/>
          <a:ext cx="2465387" cy="400050"/>
        </p:xfrm>
        <a:graphic>
          <a:graphicData uri="http://schemas.openxmlformats.org/presentationml/2006/ole">
            <mc:AlternateContent xmlns:mc="http://schemas.openxmlformats.org/markup-compatibility/2006">
              <mc:Choice xmlns:v="urn:schemas-microsoft-com:vml" Requires="v">
                <p:oleObj spid="_x0000_s1070" name="Equation" r:id="rId3" imgW="1091880" imgH="177480" progId="Equation.3">
                  <p:embed/>
                </p:oleObj>
              </mc:Choice>
              <mc:Fallback>
                <p:oleObj name="Equation" r:id="rId3" imgW="1091880" imgH="17748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212976"/>
                        <a:ext cx="2465387" cy="400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13" name="Object 17"/>
          <p:cNvGraphicFramePr>
            <a:graphicFrameLocks noChangeAspect="1"/>
          </p:cNvGraphicFramePr>
          <p:nvPr/>
        </p:nvGraphicFramePr>
        <p:xfrm>
          <a:off x="4084638" y="4394200"/>
          <a:ext cx="3440112" cy="628650"/>
        </p:xfrm>
        <a:graphic>
          <a:graphicData uri="http://schemas.openxmlformats.org/presentationml/2006/ole">
            <mc:AlternateContent xmlns:mc="http://schemas.openxmlformats.org/markup-compatibility/2006">
              <mc:Choice xmlns:v="urn:schemas-microsoft-com:vml" Requires="v">
                <p:oleObj spid="_x0000_s1071" name="Équation" r:id="rId5" imgW="1523880" imgH="279360" progId="Equation.3">
                  <p:embed/>
                </p:oleObj>
              </mc:Choice>
              <mc:Fallback>
                <p:oleObj name="Équation" r:id="rId5" imgW="1523880" imgH="2793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638" y="4394200"/>
                        <a:ext cx="3440112" cy="6286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7281"/>
                                        </p:tgtEl>
                                        <p:attrNameLst>
                                          <p:attrName>style.visibility</p:attrName>
                                        </p:attrNameLst>
                                      </p:cBhvr>
                                      <p:to>
                                        <p:strVal val="visible"/>
                                      </p:to>
                                    </p:set>
                                    <p:animEffect transition="in" filter="wipe(left)">
                                      <p:cBhvr>
                                        <p:cTn id="7" dur="500"/>
                                        <p:tgtEl>
                                          <p:spTgt spid="2672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520" y="1340768"/>
            <a:ext cx="8204448" cy="2808312"/>
          </a:xfrm>
        </p:spPr>
        <p:txBody>
          <a:bodyPr>
            <a:normAutofit/>
          </a:bodyPr>
          <a:lstStyle/>
          <a:p>
            <a:r>
              <a:rPr lang="fr-FR" dirty="0" smtClean="0"/>
              <a:t>Dynamique des fluides parfaits</a:t>
            </a:r>
            <a:br>
              <a:rPr lang="fr-FR" dirty="0" smtClean="0"/>
            </a:br>
            <a:r>
              <a:rPr lang="fr-FR" dirty="0" smtClean="0"/>
              <a:t>Théorème de BERNOUILLI</a:t>
            </a:r>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Equation de continuité</a:t>
            </a:r>
            <a:endParaRPr lang="fr-FR" dirty="0"/>
          </a:p>
        </p:txBody>
      </p:sp>
      <p:pic>
        <p:nvPicPr>
          <p:cNvPr id="4099" name="Picture 3"/>
          <p:cNvPicPr>
            <a:picLocks noChangeAspect="1" noChangeArrowheads="1"/>
          </p:cNvPicPr>
          <p:nvPr/>
        </p:nvPicPr>
        <p:blipFill>
          <a:blip r:embed="rId3" cstate="print"/>
          <a:srcRect/>
          <a:stretch>
            <a:fillRect/>
          </a:stretch>
        </p:blipFill>
        <p:spPr bwMode="auto">
          <a:xfrm>
            <a:off x="467544" y="1844824"/>
            <a:ext cx="8172450" cy="2752725"/>
          </a:xfrm>
          <a:prstGeom prst="rect">
            <a:avLst/>
          </a:prstGeom>
          <a:noFill/>
          <a:ln w="9525">
            <a:noFill/>
            <a:miter lim="800000"/>
            <a:headEnd/>
            <a:tailEnd/>
          </a:ln>
        </p:spPr>
      </p:pic>
      <p:graphicFrame>
        <p:nvGraphicFramePr>
          <p:cNvPr id="267281" name="Object 17"/>
          <p:cNvGraphicFramePr>
            <a:graphicFrameLocks noChangeAspect="1"/>
          </p:cNvGraphicFramePr>
          <p:nvPr/>
        </p:nvGraphicFramePr>
        <p:xfrm>
          <a:off x="1043608" y="1196752"/>
          <a:ext cx="610493" cy="794939"/>
        </p:xfrm>
        <a:graphic>
          <a:graphicData uri="http://schemas.openxmlformats.org/presentationml/2006/ole">
            <mc:AlternateContent xmlns:mc="http://schemas.openxmlformats.org/markup-compatibility/2006">
              <mc:Choice xmlns:v="urn:schemas-microsoft-com:vml" Requires="v">
                <p:oleObj spid="_x0000_s546933" name="Équation" r:id="rId4" imgW="164880" imgH="215640" progId="Equation.3">
                  <p:embed/>
                </p:oleObj>
              </mc:Choice>
              <mc:Fallback>
                <p:oleObj name="Équation" r:id="rId4" imgW="164880" imgH="2156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196752"/>
                        <a:ext cx="610493" cy="794939"/>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4" name="Object 17"/>
          <p:cNvGraphicFramePr>
            <a:graphicFrameLocks noChangeAspect="1"/>
          </p:cNvGraphicFramePr>
          <p:nvPr/>
        </p:nvGraphicFramePr>
        <p:xfrm>
          <a:off x="5148064" y="1556792"/>
          <a:ext cx="657225" cy="793750"/>
        </p:xfrm>
        <a:graphic>
          <a:graphicData uri="http://schemas.openxmlformats.org/presentationml/2006/ole">
            <mc:AlternateContent xmlns:mc="http://schemas.openxmlformats.org/markup-compatibility/2006">
              <mc:Choice xmlns:v="urn:schemas-microsoft-com:vml" Requires="v">
                <p:oleObj spid="_x0000_s546934" name="Équation" r:id="rId6" imgW="177480" imgH="215640" progId="Equation.3">
                  <p:embed/>
                </p:oleObj>
              </mc:Choice>
              <mc:Fallback>
                <p:oleObj name="Équation" r:id="rId6" imgW="177480" imgH="2156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556792"/>
                        <a:ext cx="657225" cy="7937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5" name="Object 17"/>
          <p:cNvGraphicFramePr>
            <a:graphicFrameLocks noChangeAspect="1"/>
          </p:cNvGraphicFramePr>
          <p:nvPr/>
        </p:nvGraphicFramePr>
        <p:xfrm>
          <a:off x="467544" y="4581128"/>
          <a:ext cx="657225" cy="654050"/>
        </p:xfrm>
        <a:graphic>
          <a:graphicData uri="http://schemas.openxmlformats.org/presentationml/2006/ole">
            <mc:AlternateContent xmlns:mc="http://schemas.openxmlformats.org/markup-compatibility/2006">
              <mc:Choice xmlns:v="urn:schemas-microsoft-com:vml" Requires="v">
                <p:oleObj spid="_x0000_s546935" name="Équation" r:id="rId8" imgW="177480" imgH="177480" progId="Equation.3">
                  <p:embed/>
                </p:oleObj>
              </mc:Choice>
              <mc:Fallback>
                <p:oleObj name="Équation" r:id="rId8" imgW="177480" imgH="17748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4581128"/>
                        <a:ext cx="657225"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9" name="Object 17"/>
          <p:cNvGraphicFramePr>
            <a:graphicFrameLocks noChangeAspect="1"/>
          </p:cNvGraphicFramePr>
          <p:nvPr/>
        </p:nvGraphicFramePr>
        <p:xfrm>
          <a:off x="5220072" y="4077072"/>
          <a:ext cx="703263" cy="654050"/>
        </p:xfrm>
        <a:graphic>
          <a:graphicData uri="http://schemas.openxmlformats.org/presentationml/2006/ole">
            <mc:AlternateContent xmlns:mc="http://schemas.openxmlformats.org/markup-compatibility/2006">
              <mc:Choice xmlns:v="urn:schemas-microsoft-com:vml" Requires="v">
                <p:oleObj spid="_x0000_s546936" name="Équation" r:id="rId10" imgW="190440" imgH="177480" progId="Equation.3">
                  <p:embed/>
                </p:oleObj>
              </mc:Choice>
              <mc:Fallback>
                <p:oleObj name="Équation" r:id="rId10" imgW="190440" imgH="1774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0072" y="4077072"/>
                        <a:ext cx="703263"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10" name="Object 17"/>
          <p:cNvGraphicFramePr>
            <a:graphicFrameLocks noChangeAspect="1"/>
          </p:cNvGraphicFramePr>
          <p:nvPr>
            <p:extLst>
              <p:ext uri="{D42A27DB-BD31-4B8C-83A1-F6EECF244321}">
                <p14:modId xmlns:p14="http://schemas.microsoft.com/office/powerpoint/2010/main" val="1233436953"/>
              </p:ext>
            </p:extLst>
          </p:nvPr>
        </p:nvGraphicFramePr>
        <p:xfrm>
          <a:off x="1489075" y="5219700"/>
          <a:ext cx="6497638" cy="1104900"/>
        </p:xfrm>
        <a:graphic>
          <a:graphicData uri="http://schemas.openxmlformats.org/presentationml/2006/ole">
            <mc:AlternateContent xmlns:mc="http://schemas.openxmlformats.org/markup-compatibility/2006">
              <mc:Choice xmlns:v="urn:schemas-microsoft-com:vml" Requires="v">
                <p:oleObj spid="_x0000_s546937" name="Équation" r:id="rId12" imgW="1485720" imgH="253800" progId="Equation.3">
                  <p:embed/>
                </p:oleObj>
              </mc:Choice>
              <mc:Fallback>
                <p:oleObj name="Équation" r:id="rId12" imgW="1485720" imgH="253800" progId="Equation.3">
                  <p:embed/>
                  <p:pic>
                    <p:nvPicPr>
                      <p:cNvPr id="0" name="Object 8"/>
                      <p:cNvPicPr>
                        <a:picLocks noChangeAspect="1" noChangeArrowheads="1"/>
                      </p:cNvPicPr>
                      <p:nvPr/>
                    </p:nvPicPr>
                    <p:blipFill>
                      <a:blip r:embed="rId13"/>
                      <a:srcRect/>
                      <a:stretch>
                        <a:fillRect/>
                      </a:stretch>
                    </p:blipFill>
                    <p:spPr bwMode="auto">
                      <a:xfrm>
                        <a:off x="1489075" y="5219700"/>
                        <a:ext cx="6497638" cy="1104900"/>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008" y="-27384"/>
            <a:ext cx="8964488" cy="1143000"/>
          </a:xfrm>
        </p:spPr>
        <p:txBody>
          <a:bodyPr>
            <a:normAutofit fontScale="90000"/>
          </a:bodyPr>
          <a:lstStyle/>
          <a:p>
            <a:r>
              <a:rPr lang="fr-FR" dirty="0" smtClean="0"/>
              <a:t>Equation de continuité / relation pratique</a:t>
            </a:r>
            <a:endParaRPr lang="fr-FR" dirty="0"/>
          </a:p>
        </p:txBody>
      </p:sp>
      <p:pic>
        <p:nvPicPr>
          <p:cNvPr id="4099" name="Picture 3"/>
          <p:cNvPicPr>
            <a:picLocks noChangeAspect="1" noChangeArrowheads="1"/>
          </p:cNvPicPr>
          <p:nvPr/>
        </p:nvPicPr>
        <p:blipFill>
          <a:blip r:embed="rId3" cstate="print"/>
          <a:srcRect/>
          <a:stretch>
            <a:fillRect/>
          </a:stretch>
        </p:blipFill>
        <p:spPr bwMode="auto">
          <a:xfrm>
            <a:off x="467544" y="1612379"/>
            <a:ext cx="8172450" cy="2752725"/>
          </a:xfrm>
          <a:prstGeom prst="rect">
            <a:avLst/>
          </a:prstGeom>
          <a:noFill/>
          <a:ln w="9525">
            <a:noFill/>
            <a:miter lim="800000"/>
            <a:headEnd/>
            <a:tailEnd/>
          </a:ln>
        </p:spPr>
      </p:pic>
      <p:graphicFrame>
        <p:nvGraphicFramePr>
          <p:cNvPr id="267281" name="Object 17"/>
          <p:cNvGraphicFramePr>
            <a:graphicFrameLocks noChangeAspect="1"/>
          </p:cNvGraphicFramePr>
          <p:nvPr/>
        </p:nvGraphicFramePr>
        <p:xfrm>
          <a:off x="1043608" y="980728"/>
          <a:ext cx="610493" cy="794939"/>
        </p:xfrm>
        <a:graphic>
          <a:graphicData uri="http://schemas.openxmlformats.org/presentationml/2006/ole">
            <mc:AlternateContent xmlns:mc="http://schemas.openxmlformats.org/markup-compatibility/2006">
              <mc:Choice xmlns:v="urn:schemas-microsoft-com:vml" Requires="v">
                <p:oleObj spid="_x0000_s253040" name="Équation" r:id="rId4" imgW="164880" imgH="215640" progId="Equation.3">
                  <p:embed/>
                </p:oleObj>
              </mc:Choice>
              <mc:Fallback>
                <p:oleObj name="Équation" r:id="rId4" imgW="164880" imgH="21564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980728"/>
                        <a:ext cx="610493" cy="794939"/>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4" name="Object 17"/>
          <p:cNvGraphicFramePr>
            <a:graphicFrameLocks noChangeAspect="1"/>
          </p:cNvGraphicFramePr>
          <p:nvPr/>
        </p:nvGraphicFramePr>
        <p:xfrm>
          <a:off x="5148064" y="1340768"/>
          <a:ext cx="657225" cy="793750"/>
        </p:xfrm>
        <a:graphic>
          <a:graphicData uri="http://schemas.openxmlformats.org/presentationml/2006/ole">
            <mc:AlternateContent xmlns:mc="http://schemas.openxmlformats.org/markup-compatibility/2006">
              <mc:Choice xmlns:v="urn:schemas-microsoft-com:vml" Requires="v">
                <p:oleObj spid="_x0000_s253041" name="Équation" r:id="rId6" imgW="177480" imgH="215640" progId="Equation.3">
                  <p:embed/>
                </p:oleObj>
              </mc:Choice>
              <mc:Fallback>
                <p:oleObj name="Équation" r:id="rId6" imgW="177480" imgH="2156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340768"/>
                        <a:ext cx="657225" cy="7937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5" name="Object 17"/>
          <p:cNvGraphicFramePr>
            <a:graphicFrameLocks noChangeAspect="1"/>
          </p:cNvGraphicFramePr>
          <p:nvPr/>
        </p:nvGraphicFramePr>
        <p:xfrm>
          <a:off x="467544" y="4365104"/>
          <a:ext cx="657225" cy="654050"/>
        </p:xfrm>
        <a:graphic>
          <a:graphicData uri="http://schemas.openxmlformats.org/presentationml/2006/ole">
            <mc:AlternateContent xmlns:mc="http://schemas.openxmlformats.org/markup-compatibility/2006">
              <mc:Choice xmlns:v="urn:schemas-microsoft-com:vml" Requires="v">
                <p:oleObj spid="_x0000_s253042" name="Équation" r:id="rId8" imgW="177480" imgH="177480" progId="Equation.3">
                  <p:embed/>
                </p:oleObj>
              </mc:Choice>
              <mc:Fallback>
                <p:oleObj name="Équation" r:id="rId8" imgW="177480" imgH="17748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4365104"/>
                        <a:ext cx="657225"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9" name="Object 17"/>
          <p:cNvGraphicFramePr>
            <a:graphicFrameLocks noChangeAspect="1"/>
          </p:cNvGraphicFramePr>
          <p:nvPr/>
        </p:nvGraphicFramePr>
        <p:xfrm>
          <a:off x="5220072" y="3861048"/>
          <a:ext cx="703263" cy="654050"/>
        </p:xfrm>
        <a:graphic>
          <a:graphicData uri="http://schemas.openxmlformats.org/presentationml/2006/ole">
            <mc:AlternateContent xmlns:mc="http://schemas.openxmlformats.org/markup-compatibility/2006">
              <mc:Choice xmlns:v="urn:schemas-microsoft-com:vml" Requires="v">
                <p:oleObj spid="_x0000_s253043" name="Équation" r:id="rId10" imgW="190440" imgH="177480" progId="Equation.3">
                  <p:embed/>
                </p:oleObj>
              </mc:Choice>
              <mc:Fallback>
                <p:oleObj name="Équation" r:id="rId10" imgW="190440" imgH="1774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0072" y="3861048"/>
                        <a:ext cx="703263" cy="654050"/>
                      </a:xfrm>
                      <a:prstGeom prst="rect">
                        <a:avLst/>
                      </a:prstGeom>
                      <a:noFill/>
                      <a:ln>
                        <a:noFill/>
                      </a:ln>
                      <a:extLst>
                        <a:ext uri="{909E8E84-426E-40DD-AFC4-6F175D3DCCD1}">
                          <a14:hiddenFill xmlns:a14="http://schemas.microsoft.com/office/drawing/2010/main">
                            <a:solidFill>
                              <a:srgbClr val="99FF33">
                                <a:alpha val="61000"/>
                              </a:srgbClr>
                            </a:solidFill>
                          </a14:hiddenFill>
                        </a:ext>
                        <a:ext uri="{91240B29-F687-4F45-9708-019B960494DF}">
                          <a14:hiddenLine xmlns:a14="http://schemas.microsoft.com/office/drawing/2010/main" w="38100" cmpd="dbl">
                            <a:solidFill>
                              <a:srgbClr val="663300"/>
                            </a:solidFill>
                            <a:miter lim="800000"/>
                            <a:headEnd/>
                            <a:tailEnd/>
                          </a14:hiddenLine>
                        </a:ext>
                      </a:extLst>
                    </p:spPr>
                  </p:pic>
                </p:oleObj>
              </mc:Fallback>
            </mc:AlternateContent>
          </a:graphicData>
        </a:graphic>
      </p:graphicFrame>
      <p:graphicFrame>
        <p:nvGraphicFramePr>
          <p:cNvPr id="10" name="Object 17"/>
          <p:cNvGraphicFramePr>
            <a:graphicFrameLocks noChangeAspect="1"/>
          </p:cNvGraphicFramePr>
          <p:nvPr/>
        </p:nvGraphicFramePr>
        <p:xfrm>
          <a:off x="2506663" y="4652963"/>
          <a:ext cx="3213100" cy="1776412"/>
        </p:xfrm>
        <a:graphic>
          <a:graphicData uri="http://schemas.openxmlformats.org/presentationml/2006/ole">
            <mc:AlternateContent xmlns:mc="http://schemas.openxmlformats.org/markup-compatibility/2006">
              <mc:Choice xmlns:v="urn:schemas-microsoft-com:vml" Requires="v">
                <p:oleObj spid="_x0000_s253044" name="Équation" r:id="rId12" imgW="914400" imgH="507960" progId="Equation.3">
                  <p:embed/>
                </p:oleObj>
              </mc:Choice>
              <mc:Fallback>
                <p:oleObj name="Équation" r:id="rId12" imgW="914400" imgH="50796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6663" y="4652963"/>
                        <a:ext cx="3213100" cy="1776412"/>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 d’application</a:t>
            </a:r>
            <a:endParaRPr lang="fr-FR" dirty="0"/>
          </a:p>
        </p:txBody>
      </p:sp>
      <p:sp>
        <p:nvSpPr>
          <p:cNvPr id="3" name="Espace réservé du contenu 2"/>
          <p:cNvSpPr>
            <a:spLocks noGrp="1"/>
          </p:cNvSpPr>
          <p:nvPr>
            <p:ph idx="1"/>
          </p:nvPr>
        </p:nvSpPr>
        <p:spPr>
          <a:xfrm>
            <a:off x="0" y="1600200"/>
            <a:ext cx="9612560" cy="4525963"/>
          </a:xfrm>
        </p:spPr>
        <p:txBody>
          <a:bodyPr>
            <a:normAutofit/>
          </a:bodyPr>
          <a:lstStyle/>
          <a:p>
            <a:pPr marL="0" indent="0">
              <a:buNone/>
            </a:pPr>
            <a:r>
              <a:rPr lang="fr-FR" sz="2800" dirty="0" smtClean="0"/>
              <a:t>Une pompe hydraulique débite 300 m</a:t>
            </a:r>
            <a:r>
              <a:rPr lang="fr-FR" sz="2800" baseline="30000" dirty="0" smtClean="0"/>
              <a:t>3</a:t>
            </a:r>
            <a:r>
              <a:rPr lang="fr-FR" sz="2800" dirty="0" smtClean="0"/>
              <a:t>.h</a:t>
            </a:r>
            <a:r>
              <a:rPr lang="fr-FR" sz="2800" baseline="30000" dirty="0" smtClean="0"/>
              <a:t>-1</a:t>
            </a:r>
          </a:p>
          <a:p>
            <a:pPr marL="0" indent="0">
              <a:buNone/>
            </a:pPr>
            <a:r>
              <a:rPr lang="fr-FR" sz="2800" dirty="0" smtClean="0"/>
              <a:t>Sa conduite d’aspiration a un diamètre de d</a:t>
            </a:r>
            <a:r>
              <a:rPr lang="fr-FR" sz="2800" baseline="-25000" dirty="0" smtClean="0"/>
              <a:t>1</a:t>
            </a:r>
            <a:r>
              <a:rPr lang="fr-FR" sz="2800" dirty="0" smtClean="0"/>
              <a:t> = 200 mm, et sa conduite de refoulement un diamètre de d</a:t>
            </a:r>
            <a:r>
              <a:rPr lang="fr-FR" sz="2800" baseline="-25000" dirty="0" smtClean="0"/>
              <a:t>2</a:t>
            </a:r>
            <a:r>
              <a:rPr lang="fr-FR" sz="2800" dirty="0" smtClean="0"/>
              <a:t> = 100 </a:t>
            </a:r>
            <a:r>
              <a:rPr lang="fr-FR" sz="2800" dirty="0" err="1" smtClean="0"/>
              <a:t>mm.</a:t>
            </a:r>
            <a:endParaRPr lang="fr-FR" sz="2800" dirty="0" smtClean="0"/>
          </a:p>
          <a:p>
            <a:pPr marL="0" indent="0">
              <a:buNone/>
            </a:pPr>
            <a:endParaRPr lang="fr-FR" sz="2800" dirty="0"/>
          </a:p>
          <a:p>
            <a:pPr marL="514350" indent="-514350">
              <a:buAutoNum type="arabicParenR"/>
            </a:pPr>
            <a:r>
              <a:rPr lang="fr-FR" sz="2800" b="1" dirty="0" smtClean="0"/>
              <a:t>Calculer</a:t>
            </a:r>
            <a:r>
              <a:rPr lang="fr-FR" sz="2800" dirty="0" smtClean="0"/>
              <a:t> la vitesse d’écoulement u</a:t>
            </a:r>
            <a:r>
              <a:rPr lang="fr-FR" sz="2800" baseline="-25000" dirty="0" smtClean="0"/>
              <a:t>1</a:t>
            </a:r>
            <a:r>
              <a:rPr lang="fr-FR" sz="2800" dirty="0" smtClean="0"/>
              <a:t> dans la conduite d’aspiration.</a:t>
            </a:r>
          </a:p>
          <a:p>
            <a:pPr marL="514350" indent="-514350">
              <a:buAutoNum type="arabicParenR"/>
            </a:pPr>
            <a:r>
              <a:rPr lang="fr-FR" sz="2800" b="1" dirty="0" smtClean="0"/>
              <a:t>Calculer</a:t>
            </a:r>
            <a:r>
              <a:rPr lang="fr-FR" sz="2800" dirty="0" smtClean="0"/>
              <a:t> la vitesse d’écoulement u</a:t>
            </a:r>
            <a:r>
              <a:rPr lang="fr-FR" sz="2800" baseline="-25000" dirty="0" smtClean="0"/>
              <a:t>2</a:t>
            </a:r>
            <a:r>
              <a:rPr lang="fr-FR" sz="2800" dirty="0" smtClean="0"/>
              <a:t> dans la conduite de refoulement.</a:t>
            </a:r>
          </a:p>
          <a:p>
            <a:pPr marL="514350" indent="-514350">
              <a:buAutoNum type="arabicParenR"/>
            </a:pPr>
            <a:r>
              <a:rPr lang="fr-FR" sz="2800" b="1" dirty="0" smtClean="0"/>
              <a:t>Calculer</a:t>
            </a:r>
            <a:r>
              <a:rPr lang="fr-FR" sz="2800" dirty="0" smtClean="0"/>
              <a:t> le débit massique de la pompe.</a:t>
            </a:r>
            <a:endParaRPr lang="fr-FR" sz="2800" dirty="0"/>
          </a:p>
        </p:txBody>
      </p:sp>
    </p:spTree>
    <p:extLst>
      <p:ext uri="{BB962C8B-B14F-4D97-AF65-F5344CB8AC3E}">
        <p14:creationId xmlns:p14="http://schemas.microsoft.com/office/powerpoint/2010/main" val="3574693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Résultats</a:t>
            </a:r>
            <a:endParaRPr lang="fr-FR" dirty="0"/>
          </a:p>
        </p:txBody>
      </p:sp>
      <p:sp>
        <p:nvSpPr>
          <p:cNvPr id="3" name="Espace réservé du contenu 2"/>
          <p:cNvSpPr>
            <a:spLocks noGrp="1"/>
          </p:cNvSpPr>
          <p:nvPr>
            <p:ph idx="1"/>
          </p:nvPr>
        </p:nvSpPr>
        <p:spPr>
          <a:xfrm>
            <a:off x="457200" y="1600201"/>
            <a:ext cx="8229600" cy="2044824"/>
          </a:xfrm>
        </p:spPr>
        <p:txBody>
          <a:bodyPr/>
          <a:lstStyle/>
          <a:p>
            <a:pPr marL="0" indent="0">
              <a:buNone/>
            </a:pPr>
            <a:r>
              <a:rPr lang="fr-FR" dirty="0" smtClean="0"/>
              <a:t>1) 2,65 m.s</a:t>
            </a:r>
            <a:r>
              <a:rPr lang="fr-FR" baseline="30000" dirty="0" smtClean="0"/>
              <a:t>-1</a:t>
            </a:r>
          </a:p>
          <a:p>
            <a:pPr marL="0" indent="0">
              <a:buNone/>
            </a:pPr>
            <a:r>
              <a:rPr lang="fr-FR" dirty="0" smtClean="0"/>
              <a:t>2)10,6 m.s</a:t>
            </a:r>
            <a:r>
              <a:rPr lang="fr-FR" baseline="30000" dirty="0" smtClean="0"/>
              <a:t>-1</a:t>
            </a:r>
            <a:endParaRPr lang="fr-FR" dirty="0" smtClean="0"/>
          </a:p>
          <a:p>
            <a:pPr marL="0" indent="0">
              <a:buNone/>
            </a:pPr>
            <a:r>
              <a:rPr lang="fr-FR" dirty="0" smtClean="0"/>
              <a:t>3)83,3 kg.s</a:t>
            </a:r>
            <a:r>
              <a:rPr lang="fr-FR" baseline="30000" dirty="0" smtClean="0"/>
              <a:t>-1</a:t>
            </a:r>
            <a:endParaRPr lang="fr-FR" baseline="30000" dirty="0"/>
          </a:p>
        </p:txBody>
      </p:sp>
    </p:spTree>
    <p:extLst>
      <p:ext uri="{BB962C8B-B14F-4D97-AF65-F5344CB8AC3E}">
        <p14:creationId xmlns:p14="http://schemas.microsoft.com/office/powerpoint/2010/main" val="4139449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Synthèse</a:t>
            </a:r>
            <a:endParaRPr lang="fr-FR" dirty="0"/>
          </a:p>
        </p:txBody>
      </p:sp>
      <p:grpSp>
        <p:nvGrpSpPr>
          <p:cNvPr id="6" name="Groupe 5"/>
          <p:cNvGrpSpPr/>
          <p:nvPr/>
        </p:nvGrpSpPr>
        <p:grpSpPr>
          <a:xfrm>
            <a:off x="899592" y="1276051"/>
            <a:ext cx="7812360" cy="4529213"/>
            <a:chOff x="899592" y="1276051"/>
            <a:chExt cx="7812360" cy="4529213"/>
          </a:xfrm>
        </p:grpSpPr>
        <p:pic>
          <p:nvPicPr>
            <p:cNvPr id="3074" name="Picture 2"/>
            <p:cNvPicPr>
              <a:picLocks noChangeAspect="1" noChangeArrowheads="1"/>
            </p:cNvPicPr>
            <p:nvPr/>
          </p:nvPicPr>
          <p:blipFill>
            <a:blip r:embed="rId2" cstate="print"/>
            <a:srcRect l="22691" t="24609" r="20033" b="16329"/>
            <a:stretch>
              <a:fillRect/>
            </a:stretch>
          </p:blipFill>
          <p:spPr bwMode="auto">
            <a:xfrm>
              <a:off x="899592" y="1276051"/>
              <a:ext cx="7812360" cy="4529213"/>
            </a:xfrm>
            <a:prstGeom prst="rect">
              <a:avLst/>
            </a:prstGeom>
            <a:noFill/>
            <a:ln w="9525">
              <a:noFill/>
              <a:miter lim="800000"/>
              <a:headEnd/>
              <a:tailEnd/>
            </a:ln>
          </p:spPr>
        </p:pic>
        <p:sp>
          <p:nvSpPr>
            <p:cNvPr id="5" name="Rectangle 4"/>
            <p:cNvSpPr/>
            <p:nvPr/>
          </p:nvSpPr>
          <p:spPr>
            <a:xfrm>
              <a:off x="5292080" y="3429000"/>
              <a:ext cx="244827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6434" name="Picture 2" descr="http://www.mecaflux.com/venturi_bernouli.jpg"/>
          <p:cNvPicPr>
            <a:picLocks noChangeAspect="1" noChangeArrowheads="1"/>
          </p:cNvPicPr>
          <p:nvPr/>
        </p:nvPicPr>
        <p:blipFill>
          <a:blip r:embed="rId2" cstate="print"/>
          <a:srcRect/>
          <a:stretch>
            <a:fillRect/>
          </a:stretch>
        </p:blipFill>
        <p:spPr bwMode="auto">
          <a:xfrm>
            <a:off x="611560" y="908720"/>
            <a:ext cx="7845763" cy="4800204"/>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Théorème de BERNOUILLI</a:t>
            </a:r>
            <a:endParaRPr lang="fr-FR" dirty="0"/>
          </a:p>
        </p:txBody>
      </p:sp>
      <p:sp>
        <p:nvSpPr>
          <p:cNvPr id="29" name="ZoneTexte 28"/>
          <p:cNvSpPr txBox="1"/>
          <p:nvPr/>
        </p:nvSpPr>
        <p:spPr>
          <a:xfrm>
            <a:off x="899592" y="980728"/>
            <a:ext cx="7920880" cy="584775"/>
          </a:xfrm>
          <a:prstGeom prst="rect">
            <a:avLst/>
          </a:prstGeom>
          <a:noFill/>
          <a:ln>
            <a:solidFill>
              <a:schemeClr val="tx1"/>
            </a:solidFill>
          </a:ln>
        </p:spPr>
        <p:txBody>
          <a:bodyPr wrap="square" rtlCol="0">
            <a:spAutoFit/>
          </a:bodyPr>
          <a:lstStyle/>
          <a:p>
            <a:pPr algn="ctr"/>
            <a:r>
              <a:rPr lang="fr-FR" sz="3200" dirty="0" err="1" smtClean="0"/>
              <a:t>Ep</a:t>
            </a:r>
            <a:r>
              <a:rPr lang="fr-FR" sz="3200" baseline="-25000" dirty="0" smtClean="0"/>
              <a:t>(position) </a:t>
            </a:r>
            <a:r>
              <a:rPr lang="fr-FR" sz="3200" dirty="0" smtClean="0"/>
              <a:t>+ </a:t>
            </a:r>
            <a:r>
              <a:rPr lang="fr-FR" sz="3200" dirty="0" err="1" smtClean="0"/>
              <a:t>Ep</a:t>
            </a:r>
            <a:r>
              <a:rPr lang="fr-FR" sz="3200" baseline="-25000" dirty="0" smtClean="0"/>
              <a:t>(pression) </a:t>
            </a:r>
            <a:r>
              <a:rPr lang="fr-FR" sz="3200" dirty="0" smtClean="0"/>
              <a:t>+ </a:t>
            </a:r>
            <a:r>
              <a:rPr lang="fr-FR" sz="3200" dirty="0" err="1" smtClean="0"/>
              <a:t>Ec</a:t>
            </a:r>
            <a:r>
              <a:rPr lang="fr-FR" sz="3200" dirty="0" smtClean="0"/>
              <a:t> = Constante </a:t>
            </a:r>
            <a:endParaRPr lang="fr-FR" sz="3200" dirty="0"/>
          </a:p>
        </p:txBody>
      </p:sp>
      <p:grpSp>
        <p:nvGrpSpPr>
          <p:cNvPr id="26" name="Groupe 25"/>
          <p:cNvGrpSpPr/>
          <p:nvPr/>
        </p:nvGrpSpPr>
        <p:grpSpPr>
          <a:xfrm>
            <a:off x="1331640" y="1916832"/>
            <a:ext cx="6696744" cy="4968552"/>
            <a:chOff x="1331640" y="1484784"/>
            <a:chExt cx="6696744" cy="4968552"/>
          </a:xfrm>
        </p:grpSpPr>
        <p:grpSp>
          <p:nvGrpSpPr>
            <p:cNvPr id="28" name="Groupe 7"/>
            <p:cNvGrpSpPr/>
            <p:nvPr/>
          </p:nvGrpSpPr>
          <p:grpSpPr>
            <a:xfrm>
              <a:off x="1331640" y="2420888"/>
              <a:ext cx="6188109" cy="4032448"/>
              <a:chOff x="1691680" y="1628800"/>
              <a:chExt cx="5828069" cy="3786834"/>
            </a:xfrm>
          </p:grpSpPr>
          <p:pic>
            <p:nvPicPr>
              <p:cNvPr id="41" name="Picture 2"/>
              <p:cNvPicPr>
                <a:picLocks noChangeAspect="1" noChangeArrowheads="1"/>
              </p:cNvPicPr>
              <p:nvPr/>
            </p:nvPicPr>
            <p:blipFill>
              <a:blip r:embed="rId3" cstate="print"/>
              <a:srcRect l="39567" t="18612" r="34422" b="55094"/>
              <a:stretch>
                <a:fillRect/>
              </a:stretch>
            </p:blipFill>
            <p:spPr bwMode="auto">
              <a:xfrm>
                <a:off x="1691680" y="1628800"/>
                <a:ext cx="5828069" cy="3312368"/>
              </a:xfrm>
              <a:prstGeom prst="rect">
                <a:avLst/>
              </a:prstGeom>
              <a:noFill/>
              <a:ln w="9525">
                <a:noFill/>
                <a:miter lim="800000"/>
                <a:headEnd/>
                <a:tailEnd/>
              </a:ln>
            </p:spPr>
          </p:pic>
          <p:grpSp>
            <p:nvGrpSpPr>
              <p:cNvPr id="42" name="Groupe 6"/>
              <p:cNvGrpSpPr/>
              <p:nvPr/>
            </p:nvGrpSpPr>
            <p:grpSpPr>
              <a:xfrm>
                <a:off x="4248343" y="3429000"/>
                <a:ext cx="144016" cy="1986634"/>
                <a:chOff x="4248343" y="3429000"/>
                <a:chExt cx="144016" cy="1986634"/>
              </a:xfrm>
            </p:grpSpPr>
            <p:sp>
              <p:nvSpPr>
                <p:cNvPr id="43" name="Rectangle 4"/>
                <p:cNvSpPr/>
                <p:nvPr/>
              </p:nvSpPr>
              <p:spPr>
                <a:xfrm>
                  <a:off x="4248343" y="3759450"/>
                  <a:ext cx="144016"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5"/>
                <p:cNvSpPr/>
                <p:nvPr/>
              </p:nvSpPr>
              <p:spPr>
                <a:xfrm>
                  <a:off x="4259460" y="3429000"/>
                  <a:ext cx="720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30" name="ZoneTexte 29"/>
            <p:cNvSpPr txBox="1"/>
            <p:nvPr/>
          </p:nvSpPr>
          <p:spPr>
            <a:xfrm>
              <a:off x="1691680" y="3429000"/>
              <a:ext cx="648072" cy="1815882"/>
            </a:xfrm>
            <a:prstGeom prst="rect">
              <a:avLst/>
            </a:prstGeom>
            <a:noFill/>
          </p:spPr>
          <p:txBody>
            <a:bodyPr wrap="square" rtlCol="0">
              <a:spAutoFit/>
            </a:bodyPr>
            <a:lstStyle/>
            <a:p>
              <a:r>
                <a:rPr lang="fr-FR" sz="2800" dirty="0" smtClean="0"/>
                <a:t>S</a:t>
              </a:r>
              <a:r>
                <a:rPr lang="fr-FR" sz="2800" baseline="-25000" dirty="0" smtClean="0"/>
                <a:t>1</a:t>
              </a:r>
            </a:p>
            <a:p>
              <a:r>
                <a:rPr lang="fr-FR" sz="2800" dirty="0" smtClean="0"/>
                <a:t>u</a:t>
              </a:r>
              <a:r>
                <a:rPr lang="fr-FR" sz="2800" baseline="-25000" dirty="0" smtClean="0"/>
                <a:t>1</a:t>
              </a:r>
            </a:p>
            <a:p>
              <a:r>
                <a:rPr lang="fr-FR" sz="2800" dirty="0" smtClean="0"/>
                <a:t>z</a:t>
              </a:r>
              <a:r>
                <a:rPr lang="fr-FR" sz="2800" baseline="-25000" dirty="0" smtClean="0"/>
                <a:t>1</a:t>
              </a:r>
            </a:p>
            <a:p>
              <a:r>
                <a:rPr lang="fr-FR" sz="2800" dirty="0" smtClean="0"/>
                <a:t>P</a:t>
              </a:r>
              <a:r>
                <a:rPr lang="fr-FR" sz="2800" baseline="-25000" dirty="0" smtClean="0"/>
                <a:t>1</a:t>
              </a:r>
              <a:endParaRPr lang="fr-FR" sz="2800" baseline="-25000" dirty="0"/>
            </a:p>
          </p:txBody>
        </p:sp>
        <p:grpSp>
          <p:nvGrpSpPr>
            <p:cNvPr id="31" name="Groupe 14"/>
            <p:cNvGrpSpPr/>
            <p:nvPr/>
          </p:nvGrpSpPr>
          <p:grpSpPr>
            <a:xfrm>
              <a:off x="1402853" y="1484784"/>
              <a:ext cx="6337499" cy="4464496"/>
              <a:chOff x="1402853" y="-82331"/>
              <a:chExt cx="6841555" cy="5239523"/>
            </a:xfrm>
          </p:grpSpPr>
          <p:cxnSp>
            <p:nvCxnSpPr>
              <p:cNvPr id="39" name="Connecteur droit 38"/>
              <p:cNvCxnSpPr/>
              <p:nvPr/>
            </p:nvCxnSpPr>
            <p:spPr>
              <a:xfrm>
                <a:off x="1403648" y="5157192"/>
                <a:ext cx="684076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rot="5400000" flipH="1" flipV="1">
                <a:off x="-1210953" y="2531475"/>
                <a:ext cx="5228406"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e 17"/>
            <p:cNvGrpSpPr/>
            <p:nvPr/>
          </p:nvGrpSpPr>
          <p:grpSpPr>
            <a:xfrm>
              <a:off x="1763688" y="5301208"/>
              <a:ext cx="504000" cy="504000"/>
              <a:chOff x="8100392" y="2276872"/>
              <a:chExt cx="648072" cy="648072"/>
            </a:xfrm>
          </p:grpSpPr>
          <p:sp>
            <p:nvSpPr>
              <p:cNvPr id="37" name="ZoneTexte 36"/>
              <p:cNvSpPr txBox="1"/>
              <p:nvPr/>
            </p:nvSpPr>
            <p:spPr>
              <a:xfrm>
                <a:off x="8244408" y="2276872"/>
                <a:ext cx="360040" cy="584775"/>
              </a:xfrm>
              <a:prstGeom prst="rect">
                <a:avLst/>
              </a:prstGeom>
              <a:noFill/>
            </p:spPr>
            <p:txBody>
              <a:bodyPr wrap="square" rtlCol="0">
                <a:spAutoFit/>
              </a:bodyPr>
              <a:lstStyle/>
              <a:p>
                <a:pPr algn="ctr"/>
                <a:r>
                  <a:rPr lang="fr-FR" sz="3200" dirty="0" smtClean="0"/>
                  <a:t>1</a:t>
                </a:r>
                <a:endParaRPr lang="fr-FR" sz="3200" dirty="0"/>
              </a:p>
            </p:txBody>
          </p:sp>
          <p:sp>
            <p:nvSpPr>
              <p:cNvPr id="38" name="Ellipse 37"/>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3" name="Groupe 18"/>
            <p:cNvGrpSpPr/>
            <p:nvPr/>
          </p:nvGrpSpPr>
          <p:grpSpPr>
            <a:xfrm>
              <a:off x="6516216" y="2564904"/>
              <a:ext cx="504000" cy="504000"/>
              <a:chOff x="8100392" y="2276872"/>
              <a:chExt cx="648072" cy="657872"/>
            </a:xfrm>
          </p:grpSpPr>
          <p:sp>
            <p:nvSpPr>
              <p:cNvPr id="35" name="ZoneTexte 34"/>
              <p:cNvSpPr txBox="1"/>
              <p:nvPr/>
            </p:nvSpPr>
            <p:spPr>
              <a:xfrm>
                <a:off x="8244408" y="2276872"/>
                <a:ext cx="360040" cy="657872"/>
              </a:xfrm>
              <a:prstGeom prst="rect">
                <a:avLst/>
              </a:prstGeom>
              <a:noFill/>
            </p:spPr>
            <p:txBody>
              <a:bodyPr wrap="square" rtlCol="0">
                <a:spAutoFit/>
              </a:bodyPr>
              <a:lstStyle/>
              <a:p>
                <a:pPr algn="ctr"/>
                <a:r>
                  <a:rPr lang="fr-FR" sz="3200" dirty="0" smtClean="0"/>
                  <a:t>2</a:t>
                </a:r>
                <a:endParaRPr lang="fr-FR" sz="3200" dirty="0"/>
              </a:p>
            </p:txBody>
          </p:sp>
          <p:sp>
            <p:nvSpPr>
              <p:cNvPr id="36" name="Ellipse 35"/>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ZoneTexte 33"/>
            <p:cNvSpPr txBox="1"/>
            <p:nvPr/>
          </p:nvSpPr>
          <p:spPr>
            <a:xfrm>
              <a:off x="7380312" y="2348880"/>
              <a:ext cx="648072" cy="1815882"/>
            </a:xfrm>
            <a:prstGeom prst="rect">
              <a:avLst/>
            </a:prstGeom>
            <a:noFill/>
          </p:spPr>
          <p:txBody>
            <a:bodyPr wrap="square" rtlCol="0">
              <a:spAutoFit/>
            </a:bodyPr>
            <a:lstStyle/>
            <a:p>
              <a:r>
                <a:rPr lang="fr-FR" sz="2800" dirty="0" smtClean="0"/>
                <a:t>S</a:t>
              </a:r>
              <a:r>
                <a:rPr lang="fr-FR" sz="2800" baseline="-25000" dirty="0" smtClean="0"/>
                <a:t>2</a:t>
              </a:r>
            </a:p>
            <a:p>
              <a:r>
                <a:rPr lang="fr-FR" sz="2800" dirty="0" smtClean="0"/>
                <a:t>u</a:t>
              </a:r>
              <a:r>
                <a:rPr lang="fr-FR" sz="2800" baseline="-25000" dirty="0" smtClean="0"/>
                <a:t>2</a:t>
              </a:r>
            </a:p>
            <a:p>
              <a:r>
                <a:rPr lang="fr-FR" sz="2800" dirty="0" smtClean="0"/>
                <a:t>z</a:t>
              </a:r>
              <a:r>
                <a:rPr lang="fr-FR" sz="2800" baseline="-25000" dirty="0" smtClean="0"/>
                <a:t>2</a:t>
              </a:r>
            </a:p>
            <a:p>
              <a:r>
                <a:rPr lang="fr-FR" sz="2800" dirty="0" smtClean="0"/>
                <a:t>P</a:t>
              </a:r>
              <a:r>
                <a:rPr lang="fr-FR" sz="2800" baseline="-25000" dirty="0" smtClean="0"/>
                <a:t>2</a:t>
              </a:r>
              <a:endParaRPr lang="fr-FR" sz="2800" baseline="-25000" dirty="0"/>
            </a:p>
          </p:txBody>
        </p:sp>
      </p:grpSp>
      <p:sp>
        <p:nvSpPr>
          <p:cNvPr id="21" name="Arc 20"/>
          <p:cNvSpPr/>
          <p:nvPr/>
        </p:nvSpPr>
        <p:spPr>
          <a:xfrm>
            <a:off x="2699792" y="5085184"/>
            <a:ext cx="504056" cy="1080120"/>
          </a:xfrm>
          <a:prstGeom prst="arc">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rc 21"/>
          <p:cNvSpPr/>
          <p:nvPr/>
        </p:nvSpPr>
        <p:spPr>
          <a:xfrm flipH="1">
            <a:off x="5940152" y="3068960"/>
            <a:ext cx="504056" cy="1368152"/>
          </a:xfrm>
          <a:prstGeom prst="arc">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Arc 22"/>
          <p:cNvSpPr/>
          <p:nvPr/>
        </p:nvSpPr>
        <p:spPr>
          <a:xfrm flipH="1" flipV="1">
            <a:off x="5940152" y="3140968"/>
            <a:ext cx="360040" cy="1224136"/>
          </a:xfrm>
          <a:prstGeom prst="arc">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Théorème de BERNOUILLI</a:t>
            </a:r>
            <a:endParaRPr lang="fr-FR" dirty="0"/>
          </a:p>
        </p:txBody>
      </p:sp>
      <p:grpSp>
        <p:nvGrpSpPr>
          <p:cNvPr id="24" name="Groupe 23"/>
          <p:cNvGrpSpPr/>
          <p:nvPr/>
        </p:nvGrpSpPr>
        <p:grpSpPr>
          <a:xfrm>
            <a:off x="1331640" y="1916832"/>
            <a:ext cx="6696744" cy="4968552"/>
            <a:chOff x="1331640" y="1484784"/>
            <a:chExt cx="6696744" cy="4968552"/>
          </a:xfrm>
        </p:grpSpPr>
        <p:grpSp>
          <p:nvGrpSpPr>
            <p:cNvPr id="3" name="Groupe 7"/>
            <p:cNvGrpSpPr/>
            <p:nvPr/>
          </p:nvGrpSpPr>
          <p:grpSpPr>
            <a:xfrm>
              <a:off x="1331640" y="2420888"/>
              <a:ext cx="6188109" cy="4032448"/>
              <a:chOff x="1691680" y="1628800"/>
              <a:chExt cx="5828069" cy="3786834"/>
            </a:xfrm>
          </p:grpSpPr>
          <p:pic>
            <p:nvPicPr>
              <p:cNvPr id="686082" name="Picture 2"/>
              <p:cNvPicPr>
                <a:picLocks noChangeAspect="1" noChangeArrowheads="1"/>
              </p:cNvPicPr>
              <p:nvPr/>
            </p:nvPicPr>
            <p:blipFill>
              <a:blip r:embed="rId4" cstate="print"/>
              <a:srcRect l="39567" t="18612" r="34422" b="55094"/>
              <a:stretch>
                <a:fillRect/>
              </a:stretch>
            </p:blipFill>
            <p:spPr bwMode="auto">
              <a:xfrm>
                <a:off x="1691680" y="1628800"/>
                <a:ext cx="5828069" cy="3312368"/>
              </a:xfrm>
              <a:prstGeom prst="rect">
                <a:avLst/>
              </a:prstGeom>
              <a:noFill/>
              <a:ln w="9525">
                <a:noFill/>
                <a:miter lim="800000"/>
                <a:headEnd/>
                <a:tailEnd/>
              </a:ln>
            </p:spPr>
          </p:pic>
          <p:grpSp>
            <p:nvGrpSpPr>
              <p:cNvPr id="4" name="Groupe 6"/>
              <p:cNvGrpSpPr/>
              <p:nvPr/>
            </p:nvGrpSpPr>
            <p:grpSpPr>
              <a:xfrm>
                <a:off x="4248343" y="3429000"/>
                <a:ext cx="144016" cy="1986634"/>
                <a:chOff x="4248343" y="3429000"/>
                <a:chExt cx="144016" cy="1986634"/>
              </a:xfrm>
            </p:grpSpPr>
            <p:sp>
              <p:nvSpPr>
                <p:cNvPr id="5" name="Rectangle 4"/>
                <p:cNvSpPr/>
                <p:nvPr/>
              </p:nvSpPr>
              <p:spPr>
                <a:xfrm>
                  <a:off x="4248343" y="3759450"/>
                  <a:ext cx="144016"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259460" y="3429000"/>
                  <a:ext cx="720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1" name="ZoneTexte 10"/>
            <p:cNvSpPr txBox="1"/>
            <p:nvPr/>
          </p:nvSpPr>
          <p:spPr>
            <a:xfrm>
              <a:off x="1691680" y="3429000"/>
              <a:ext cx="648072" cy="1815882"/>
            </a:xfrm>
            <a:prstGeom prst="rect">
              <a:avLst/>
            </a:prstGeom>
            <a:noFill/>
          </p:spPr>
          <p:txBody>
            <a:bodyPr wrap="square" rtlCol="0">
              <a:spAutoFit/>
            </a:bodyPr>
            <a:lstStyle/>
            <a:p>
              <a:r>
                <a:rPr lang="fr-FR" sz="2800" dirty="0" smtClean="0"/>
                <a:t>S</a:t>
              </a:r>
              <a:r>
                <a:rPr lang="fr-FR" sz="2800" baseline="-25000" dirty="0" smtClean="0"/>
                <a:t>1</a:t>
              </a:r>
            </a:p>
            <a:p>
              <a:r>
                <a:rPr lang="fr-FR" sz="2800" dirty="0" smtClean="0"/>
                <a:t>u</a:t>
              </a:r>
              <a:r>
                <a:rPr lang="fr-FR" sz="2800" baseline="-25000" dirty="0" smtClean="0"/>
                <a:t>1</a:t>
              </a:r>
            </a:p>
            <a:p>
              <a:r>
                <a:rPr lang="fr-FR" sz="2800" dirty="0" smtClean="0"/>
                <a:t>z</a:t>
              </a:r>
              <a:r>
                <a:rPr lang="fr-FR" sz="2800" baseline="-25000" dirty="0" smtClean="0"/>
                <a:t>1</a:t>
              </a:r>
            </a:p>
            <a:p>
              <a:r>
                <a:rPr lang="fr-FR" sz="2800" dirty="0" smtClean="0"/>
                <a:t>P</a:t>
              </a:r>
              <a:r>
                <a:rPr lang="fr-FR" sz="2800" baseline="-25000" dirty="0" smtClean="0"/>
                <a:t>1</a:t>
              </a:r>
              <a:endParaRPr lang="fr-FR" sz="2800" baseline="-25000" dirty="0"/>
            </a:p>
          </p:txBody>
        </p:sp>
        <p:grpSp>
          <p:nvGrpSpPr>
            <p:cNvPr id="7" name="Groupe 14"/>
            <p:cNvGrpSpPr/>
            <p:nvPr/>
          </p:nvGrpSpPr>
          <p:grpSpPr>
            <a:xfrm>
              <a:off x="1402853" y="1484784"/>
              <a:ext cx="6337499" cy="4464496"/>
              <a:chOff x="1402853" y="-82331"/>
              <a:chExt cx="6841555" cy="5239523"/>
            </a:xfrm>
          </p:grpSpPr>
          <p:cxnSp>
            <p:nvCxnSpPr>
              <p:cNvPr id="10" name="Connecteur droit 9"/>
              <p:cNvCxnSpPr/>
              <p:nvPr/>
            </p:nvCxnSpPr>
            <p:spPr>
              <a:xfrm>
                <a:off x="1403648" y="5157192"/>
                <a:ext cx="684076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5400000" flipH="1" flipV="1">
                <a:off x="-1210953" y="2531475"/>
                <a:ext cx="5228406"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e 17"/>
            <p:cNvGrpSpPr/>
            <p:nvPr/>
          </p:nvGrpSpPr>
          <p:grpSpPr>
            <a:xfrm>
              <a:off x="1763688" y="5301208"/>
              <a:ext cx="504000" cy="504000"/>
              <a:chOff x="8100392" y="2276872"/>
              <a:chExt cx="648072" cy="648072"/>
            </a:xfrm>
          </p:grpSpPr>
          <p:sp>
            <p:nvSpPr>
              <p:cNvPr id="16" name="ZoneTexte 15"/>
              <p:cNvSpPr txBox="1"/>
              <p:nvPr/>
            </p:nvSpPr>
            <p:spPr>
              <a:xfrm>
                <a:off x="8244408" y="2276872"/>
                <a:ext cx="360040" cy="584775"/>
              </a:xfrm>
              <a:prstGeom prst="rect">
                <a:avLst/>
              </a:prstGeom>
              <a:noFill/>
            </p:spPr>
            <p:txBody>
              <a:bodyPr wrap="square" rtlCol="0">
                <a:spAutoFit/>
              </a:bodyPr>
              <a:lstStyle/>
              <a:p>
                <a:pPr algn="ctr"/>
                <a:r>
                  <a:rPr lang="fr-FR" sz="3200" dirty="0" smtClean="0"/>
                  <a:t>1</a:t>
                </a:r>
                <a:endParaRPr lang="fr-FR" sz="3200" dirty="0"/>
              </a:p>
            </p:txBody>
          </p:sp>
          <p:sp>
            <p:nvSpPr>
              <p:cNvPr id="17" name="Ellipse 16"/>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18"/>
            <p:cNvGrpSpPr/>
            <p:nvPr/>
          </p:nvGrpSpPr>
          <p:grpSpPr>
            <a:xfrm>
              <a:off x="6516216" y="2564904"/>
              <a:ext cx="504000" cy="504000"/>
              <a:chOff x="8100392" y="2276872"/>
              <a:chExt cx="648072" cy="657872"/>
            </a:xfrm>
          </p:grpSpPr>
          <p:sp>
            <p:nvSpPr>
              <p:cNvPr id="20" name="ZoneTexte 19"/>
              <p:cNvSpPr txBox="1"/>
              <p:nvPr/>
            </p:nvSpPr>
            <p:spPr>
              <a:xfrm>
                <a:off x="8244408" y="2276872"/>
                <a:ext cx="360040" cy="657872"/>
              </a:xfrm>
              <a:prstGeom prst="rect">
                <a:avLst/>
              </a:prstGeom>
              <a:noFill/>
            </p:spPr>
            <p:txBody>
              <a:bodyPr wrap="square" rtlCol="0">
                <a:spAutoFit/>
              </a:bodyPr>
              <a:lstStyle/>
              <a:p>
                <a:pPr algn="ctr"/>
                <a:r>
                  <a:rPr lang="fr-FR" sz="3200" dirty="0" smtClean="0"/>
                  <a:t>2</a:t>
                </a:r>
                <a:endParaRPr lang="fr-FR" sz="3200" dirty="0"/>
              </a:p>
            </p:txBody>
          </p:sp>
          <p:sp>
            <p:nvSpPr>
              <p:cNvPr id="21" name="Ellipse 20"/>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p:cNvSpPr txBox="1"/>
            <p:nvPr/>
          </p:nvSpPr>
          <p:spPr>
            <a:xfrm>
              <a:off x="7380312" y="2348880"/>
              <a:ext cx="648072" cy="1815882"/>
            </a:xfrm>
            <a:prstGeom prst="rect">
              <a:avLst/>
            </a:prstGeom>
            <a:noFill/>
          </p:spPr>
          <p:txBody>
            <a:bodyPr wrap="square" rtlCol="0">
              <a:spAutoFit/>
            </a:bodyPr>
            <a:lstStyle/>
            <a:p>
              <a:r>
                <a:rPr lang="fr-FR" sz="2800" dirty="0" smtClean="0"/>
                <a:t>S</a:t>
              </a:r>
              <a:r>
                <a:rPr lang="fr-FR" sz="2800" baseline="-25000" dirty="0" smtClean="0"/>
                <a:t>2</a:t>
              </a:r>
            </a:p>
            <a:p>
              <a:r>
                <a:rPr lang="fr-FR" sz="2800" dirty="0" smtClean="0"/>
                <a:t>u</a:t>
              </a:r>
              <a:r>
                <a:rPr lang="fr-FR" sz="2800" baseline="-25000" dirty="0" smtClean="0"/>
                <a:t>2</a:t>
              </a:r>
            </a:p>
            <a:p>
              <a:r>
                <a:rPr lang="fr-FR" sz="2800" dirty="0" smtClean="0"/>
                <a:t>z</a:t>
              </a:r>
              <a:r>
                <a:rPr lang="fr-FR" sz="2800" baseline="-25000" dirty="0" smtClean="0"/>
                <a:t>2</a:t>
              </a:r>
            </a:p>
            <a:p>
              <a:r>
                <a:rPr lang="fr-FR" sz="2800" dirty="0" smtClean="0"/>
                <a:t>P</a:t>
              </a:r>
              <a:r>
                <a:rPr lang="fr-FR" sz="2800" baseline="-25000" dirty="0" smtClean="0"/>
                <a:t>2</a:t>
              </a:r>
              <a:endParaRPr lang="fr-FR" sz="2800" baseline="-25000" dirty="0"/>
            </a:p>
          </p:txBody>
        </p:sp>
      </p:grpSp>
      <p:graphicFrame>
        <p:nvGraphicFramePr>
          <p:cNvPr id="687107" name="Object 1"/>
          <p:cNvGraphicFramePr>
            <a:graphicFrameLocks noChangeAspect="1"/>
          </p:cNvGraphicFramePr>
          <p:nvPr/>
        </p:nvGraphicFramePr>
        <p:xfrm>
          <a:off x="251520" y="980728"/>
          <a:ext cx="8734177" cy="1238010"/>
        </p:xfrm>
        <a:graphic>
          <a:graphicData uri="http://schemas.openxmlformats.org/presentationml/2006/ole">
            <mc:AlternateContent xmlns:mc="http://schemas.openxmlformats.org/markup-compatibility/2006">
              <mc:Choice xmlns:v="urn:schemas-microsoft-com:vml" Requires="v">
                <p:oleObj spid="_x0000_s687129" name="Équation" r:id="rId5" imgW="2781000" imgH="393480" progId="Equation.3">
                  <p:embed/>
                </p:oleObj>
              </mc:Choice>
              <mc:Fallback>
                <p:oleObj name="Équation" r:id="rId5" imgW="2781000" imgH="39348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980728"/>
                        <a:ext cx="8734177" cy="1238010"/>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7107"/>
                                        </p:tgtEl>
                                        <p:attrNameLst>
                                          <p:attrName>style.visibility</p:attrName>
                                        </p:attrNameLst>
                                      </p:cBhvr>
                                      <p:to>
                                        <p:strVal val="visible"/>
                                      </p:to>
                                    </p:set>
                                    <p:animEffect transition="in" filter="fade">
                                      <p:cBhvr>
                                        <p:cTn id="7" dur="2000"/>
                                        <p:tgtEl>
                                          <p:spTgt spid="68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Théorème de BERNOUILLI</a:t>
            </a:r>
            <a:endParaRPr lang="fr-FR" dirty="0"/>
          </a:p>
        </p:txBody>
      </p:sp>
      <p:grpSp>
        <p:nvGrpSpPr>
          <p:cNvPr id="3" name="Groupe 23"/>
          <p:cNvGrpSpPr/>
          <p:nvPr/>
        </p:nvGrpSpPr>
        <p:grpSpPr>
          <a:xfrm>
            <a:off x="1331640" y="1916832"/>
            <a:ext cx="6696744" cy="4968552"/>
            <a:chOff x="1331640" y="1484784"/>
            <a:chExt cx="6696744" cy="4968552"/>
          </a:xfrm>
        </p:grpSpPr>
        <p:grpSp>
          <p:nvGrpSpPr>
            <p:cNvPr id="4" name="Groupe 7"/>
            <p:cNvGrpSpPr/>
            <p:nvPr/>
          </p:nvGrpSpPr>
          <p:grpSpPr>
            <a:xfrm>
              <a:off x="1331640" y="2420888"/>
              <a:ext cx="6188109" cy="4032448"/>
              <a:chOff x="1691680" y="1628800"/>
              <a:chExt cx="5828069" cy="3786834"/>
            </a:xfrm>
          </p:grpSpPr>
          <p:pic>
            <p:nvPicPr>
              <p:cNvPr id="686082" name="Picture 2"/>
              <p:cNvPicPr>
                <a:picLocks noChangeAspect="1" noChangeArrowheads="1"/>
              </p:cNvPicPr>
              <p:nvPr/>
            </p:nvPicPr>
            <p:blipFill>
              <a:blip r:embed="rId3" cstate="print"/>
              <a:srcRect l="39567" t="18612" r="34422" b="55094"/>
              <a:stretch>
                <a:fillRect/>
              </a:stretch>
            </p:blipFill>
            <p:spPr bwMode="auto">
              <a:xfrm>
                <a:off x="1691680" y="1628800"/>
                <a:ext cx="5828069" cy="3312368"/>
              </a:xfrm>
              <a:prstGeom prst="rect">
                <a:avLst/>
              </a:prstGeom>
              <a:noFill/>
              <a:ln w="9525">
                <a:noFill/>
                <a:miter lim="800000"/>
                <a:headEnd/>
                <a:tailEnd/>
              </a:ln>
            </p:spPr>
          </p:pic>
          <p:grpSp>
            <p:nvGrpSpPr>
              <p:cNvPr id="7" name="Groupe 6"/>
              <p:cNvGrpSpPr/>
              <p:nvPr/>
            </p:nvGrpSpPr>
            <p:grpSpPr>
              <a:xfrm>
                <a:off x="4248343" y="3429000"/>
                <a:ext cx="144016" cy="1986634"/>
                <a:chOff x="4248343" y="3429000"/>
                <a:chExt cx="144016" cy="1986634"/>
              </a:xfrm>
            </p:grpSpPr>
            <p:sp>
              <p:nvSpPr>
                <p:cNvPr id="5" name="Rectangle 4"/>
                <p:cNvSpPr/>
                <p:nvPr/>
              </p:nvSpPr>
              <p:spPr>
                <a:xfrm>
                  <a:off x="4248343" y="3759450"/>
                  <a:ext cx="144016"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259460" y="3429000"/>
                  <a:ext cx="720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1" name="ZoneTexte 10"/>
            <p:cNvSpPr txBox="1"/>
            <p:nvPr/>
          </p:nvSpPr>
          <p:spPr>
            <a:xfrm>
              <a:off x="1691680" y="3429000"/>
              <a:ext cx="648072" cy="1815882"/>
            </a:xfrm>
            <a:prstGeom prst="rect">
              <a:avLst/>
            </a:prstGeom>
            <a:noFill/>
          </p:spPr>
          <p:txBody>
            <a:bodyPr wrap="square" rtlCol="0">
              <a:spAutoFit/>
            </a:bodyPr>
            <a:lstStyle/>
            <a:p>
              <a:r>
                <a:rPr lang="fr-FR" sz="2800" dirty="0" smtClean="0"/>
                <a:t>S</a:t>
              </a:r>
              <a:r>
                <a:rPr lang="fr-FR" sz="2800" baseline="-25000" dirty="0" smtClean="0"/>
                <a:t>1</a:t>
              </a:r>
            </a:p>
            <a:p>
              <a:r>
                <a:rPr lang="fr-FR" sz="2800" dirty="0" smtClean="0"/>
                <a:t>u</a:t>
              </a:r>
              <a:r>
                <a:rPr lang="fr-FR" sz="2800" baseline="-25000" dirty="0" smtClean="0"/>
                <a:t>1</a:t>
              </a:r>
            </a:p>
            <a:p>
              <a:r>
                <a:rPr lang="fr-FR" sz="2800" dirty="0" smtClean="0"/>
                <a:t>z</a:t>
              </a:r>
              <a:r>
                <a:rPr lang="fr-FR" sz="2800" baseline="-25000" dirty="0" smtClean="0"/>
                <a:t>1</a:t>
              </a:r>
            </a:p>
            <a:p>
              <a:r>
                <a:rPr lang="fr-FR" sz="2800" dirty="0" smtClean="0"/>
                <a:t>P</a:t>
              </a:r>
              <a:r>
                <a:rPr lang="fr-FR" sz="2800" baseline="-25000" dirty="0" smtClean="0"/>
                <a:t>1</a:t>
              </a:r>
              <a:endParaRPr lang="fr-FR" sz="2800" baseline="-25000" dirty="0"/>
            </a:p>
          </p:txBody>
        </p:sp>
        <p:grpSp>
          <p:nvGrpSpPr>
            <p:cNvPr id="8" name="Groupe 14"/>
            <p:cNvGrpSpPr/>
            <p:nvPr/>
          </p:nvGrpSpPr>
          <p:grpSpPr>
            <a:xfrm>
              <a:off x="1402853" y="1484784"/>
              <a:ext cx="6337499" cy="4464496"/>
              <a:chOff x="1402853" y="-82331"/>
              <a:chExt cx="6841555" cy="5239523"/>
            </a:xfrm>
          </p:grpSpPr>
          <p:cxnSp>
            <p:nvCxnSpPr>
              <p:cNvPr id="10" name="Connecteur droit 9"/>
              <p:cNvCxnSpPr/>
              <p:nvPr/>
            </p:nvCxnSpPr>
            <p:spPr>
              <a:xfrm>
                <a:off x="1403648" y="5157192"/>
                <a:ext cx="684076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5400000" flipH="1" flipV="1">
                <a:off x="-1210953" y="2531475"/>
                <a:ext cx="5228406"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e 17"/>
            <p:cNvGrpSpPr/>
            <p:nvPr/>
          </p:nvGrpSpPr>
          <p:grpSpPr>
            <a:xfrm>
              <a:off x="1763688" y="5301208"/>
              <a:ext cx="504000" cy="504000"/>
              <a:chOff x="8100392" y="2276872"/>
              <a:chExt cx="648072" cy="648072"/>
            </a:xfrm>
          </p:grpSpPr>
          <p:sp>
            <p:nvSpPr>
              <p:cNvPr id="16" name="ZoneTexte 15"/>
              <p:cNvSpPr txBox="1"/>
              <p:nvPr/>
            </p:nvSpPr>
            <p:spPr>
              <a:xfrm>
                <a:off x="8244408" y="2276872"/>
                <a:ext cx="360040" cy="584775"/>
              </a:xfrm>
              <a:prstGeom prst="rect">
                <a:avLst/>
              </a:prstGeom>
              <a:noFill/>
            </p:spPr>
            <p:txBody>
              <a:bodyPr wrap="square" rtlCol="0">
                <a:spAutoFit/>
              </a:bodyPr>
              <a:lstStyle/>
              <a:p>
                <a:pPr algn="ctr"/>
                <a:r>
                  <a:rPr lang="fr-FR" sz="3200" dirty="0" smtClean="0"/>
                  <a:t>1</a:t>
                </a:r>
                <a:endParaRPr lang="fr-FR" sz="3200" dirty="0"/>
              </a:p>
            </p:txBody>
          </p:sp>
          <p:sp>
            <p:nvSpPr>
              <p:cNvPr id="17" name="Ellipse 16"/>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8"/>
            <p:cNvGrpSpPr/>
            <p:nvPr/>
          </p:nvGrpSpPr>
          <p:grpSpPr>
            <a:xfrm>
              <a:off x="6516216" y="2564904"/>
              <a:ext cx="504000" cy="504000"/>
              <a:chOff x="8100392" y="2276872"/>
              <a:chExt cx="648072" cy="657872"/>
            </a:xfrm>
          </p:grpSpPr>
          <p:sp>
            <p:nvSpPr>
              <p:cNvPr id="20" name="ZoneTexte 19"/>
              <p:cNvSpPr txBox="1"/>
              <p:nvPr/>
            </p:nvSpPr>
            <p:spPr>
              <a:xfrm>
                <a:off x="8244408" y="2276872"/>
                <a:ext cx="360040" cy="657872"/>
              </a:xfrm>
              <a:prstGeom prst="rect">
                <a:avLst/>
              </a:prstGeom>
              <a:noFill/>
            </p:spPr>
            <p:txBody>
              <a:bodyPr wrap="square" rtlCol="0">
                <a:spAutoFit/>
              </a:bodyPr>
              <a:lstStyle/>
              <a:p>
                <a:pPr algn="ctr"/>
                <a:r>
                  <a:rPr lang="fr-FR" sz="3200" dirty="0" smtClean="0"/>
                  <a:t>2</a:t>
                </a:r>
                <a:endParaRPr lang="fr-FR" sz="3200" dirty="0"/>
              </a:p>
            </p:txBody>
          </p:sp>
          <p:sp>
            <p:nvSpPr>
              <p:cNvPr id="21" name="Ellipse 20"/>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p:cNvSpPr txBox="1"/>
            <p:nvPr/>
          </p:nvSpPr>
          <p:spPr>
            <a:xfrm>
              <a:off x="7380312" y="2348880"/>
              <a:ext cx="648072" cy="1815882"/>
            </a:xfrm>
            <a:prstGeom prst="rect">
              <a:avLst/>
            </a:prstGeom>
            <a:noFill/>
          </p:spPr>
          <p:txBody>
            <a:bodyPr wrap="square" rtlCol="0">
              <a:spAutoFit/>
            </a:bodyPr>
            <a:lstStyle/>
            <a:p>
              <a:r>
                <a:rPr lang="fr-FR" sz="2800" dirty="0" smtClean="0"/>
                <a:t>S</a:t>
              </a:r>
              <a:r>
                <a:rPr lang="fr-FR" sz="2800" baseline="-25000" dirty="0" smtClean="0"/>
                <a:t>2</a:t>
              </a:r>
            </a:p>
            <a:p>
              <a:r>
                <a:rPr lang="fr-FR" sz="2800" dirty="0" smtClean="0"/>
                <a:t>u</a:t>
              </a:r>
              <a:r>
                <a:rPr lang="fr-FR" sz="2800" baseline="-25000" dirty="0" smtClean="0"/>
                <a:t>2</a:t>
              </a:r>
            </a:p>
            <a:p>
              <a:r>
                <a:rPr lang="fr-FR" sz="2800" dirty="0" smtClean="0"/>
                <a:t>z</a:t>
              </a:r>
              <a:r>
                <a:rPr lang="fr-FR" sz="2800" baseline="-25000" dirty="0" smtClean="0"/>
                <a:t>2</a:t>
              </a:r>
            </a:p>
            <a:p>
              <a:r>
                <a:rPr lang="fr-FR" sz="2800" dirty="0" smtClean="0"/>
                <a:t>P</a:t>
              </a:r>
              <a:r>
                <a:rPr lang="fr-FR" sz="2800" baseline="-25000" dirty="0" smtClean="0"/>
                <a:t>2</a:t>
              </a:r>
              <a:endParaRPr lang="fr-FR" sz="2800" baseline="-25000" dirty="0"/>
            </a:p>
          </p:txBody>
        </p:sp>
      </p:grpSp>
      <p:sp>
        <p:nvSpPr>
          <p:cNvPr id="23" name="ZoneTexte 22"/>
          <p:cNvSpPr txBox="1"/>
          <p:nvPr/>
        </p:nvSpPr>
        <p:spPr>
          <a:xfrm>
            <a:off x="1547664" y="1116033"/>
            <a:ext cx="6624736" cy="584775"/>
          </a:xfrm>
          <a:prstGeom prst="rect">
            <a:avLst/>
          </a:prstGeom>
          <a:noFill/>
          <a:ln>
            <a:solidFill>
              <a:schemeClr val="tx1"/>
            </a:solidFill>
          </a:ln>
        </p:spPr>
        <p:txBody>
          <a:bodyPr wrap="square" rtlCol="0">
            <a:spAutoFit/>
          </a:bodyPr>
          <a:lstStyle/>
          <a:p>
            <a:pPr algn="ctr"/>
            <a:r>
              <a:rPr lang="fr-FR" sz="3200" dirty="0" smtClean="0"/>
              <a:t>P </a:t>
            </a:r>
            <a:r>
              <a:rPr lang="fr-FR" sz="3200" baseline="-25000" dirty="0" smtClean="0"/>
              <a:t>piézométrique</a:t>
            </a:r>
            <a:r>
              <a:rPr lang="fr-FR" sz="3200" dirty="0" smtClean="0"/>
              <a:t> + P </a:t>
            </a:r>
            <a:r>
              <a:rPr lang="fr-FR" sz="3200" baseline="-25000" dirty="0" smtClean="0"/>
              <a:t>cinétique</a:t>
            </a:r>
            <a:r>
              <a:rPr lang="fr-FR" sz="3200" dirty="0" smtClean="0"/>
              <a:t> = Constante </a:t>
            </a:r>
            <a:endParaRPr lang="fr-F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Théorème de BERNOUILLI</a:t>
            </a:r>
            <a:endParaRPr lang="fr-FR" dirty="0"/>
          </a:p>
        </p:txBody>
      </p:sp>
      <p:grpSp>
        <p:nvGrpSpPr>
          <p:cNvPr id="3" name="Groupe 23"/>
          <p:cNvGrpSpPr/>
          <p:nvPr/>
        </p:nvGrpSpPr>
        <p:grpSpPr>
          <a:xfrm>
            <a:off x="1331640" y="1916832"/>
            <a:ext cx="6696744" cy="4968552"/>
            <a:chOff x="1331640" y="1484784"/>
            <a:chExt cx="6696744" cy="4968552"/>
          </a:xfrm>
        </p:grpSpPr>
        <p:grpSp>
          <p:nvGrpSpPr>
            <p:cNvPr id="4" name="Groupe 7"/>
            <p:cNvGrpSpPr/>
            <p:nvPr/>
          </p:nvGrpSpPr>
          <p:grpSpPr>
            <a:xfrm>
              <a:off x="1331640" y="2420888"/>
              <a:ext cx="6188109" cy="4032448"/>
              <a:chOff x="1691680" y="1628800"/>
              <a:chExt cx="5828069" cy="3786834"/>
            </a:xfrm>
          </p:grpSpPr>
          <p:pic>
            <p:nvPicPr>
              <p:cNvPr id="686082" name="Picture 2"/>
              <p:cNvPicPr>
                <a:picLocks noChangeAspect="1" noChangeArrowheads="1"/>
              </p:cNvPicPr>
              <p:nvPr/>
            </p:nvPicPr>
            <p:blipFill>
              <a:blip r:embed="rId4" cstate="print"/>
              <a:srcRect l="39567" t="18612" r="34422" b="55094"/>
              <a:stretch>
                <a:fillRect/>
              </a:stretch>
            </p:blipFill>
            <p:spPr bwMode="auto">
              <a:xfrm>
                <a:off x="1691680" y="1628800"/>
                <a:ext cx="5828069" cy="3312368"/>
              </a:xfrm>
              <a:prstGeom prst="rect">
                <a:avLst/>
              </a:prstGeom>
              <a:noFill/>
              <a:ln w="9525">
                <a:noFill/>
                <a:miter lim="800000"/>
                <a:headEnd/>
                <a:tailEnd/>
              </a:ln>
            </p:spPr>
          </p:pic>
          <p:grpSp>
            <p:nvGrpSpPr>
              <p:cNvPr id="7" name="Groupe 6"/>
              <p:cNvGrpSpPr/>
              <p:nvPr/>
            </p:nvGrpSpPr>
            <p:grpSpPr>
              <a:xfrm>
                <a:off x="4248343" y="3429000"/>
                <a:ext cx="144016" cy="1986634"/>
                <a:chOff x="4248343" y="3429000"/>
                <a:chExt cx="144016" cy="1986634"/>
              </a:xfrm>
            </p:grpSpPr>
            <p:sp>
              <p:nvSpPr>
                <p:cNvPr id="5" name="Rectangle 4"/>
                <p:cNvSpPr/>
                <p:nvPr/>
              </p:nvSpPr>
              <p:spPr>
                <a:xfrm>
                  <a:off x="4248343" y="3759450"/>
                  <a:ext cx="144016"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259460" y="3429000"/>
                  <a:ext cx="720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1" name="ZoneTexte 10"/>
            <p:cNvSpPr txBox="1"/>
            <p:nvPr/>
          </p:nvSpPr>
          <p:spPr>
            <a:xfrm>
              <a:off x="1691680" y="3429000"/>
              <a:ext cx="648072" cy="1815882"/>
            </a:xfrm>
            <a:prstGeom prst="rect">
              <a:avLst/>
            </a:prstGeom>
            <a:noFill/>
          </p:spPr>
          <p:txBody>
            <a:bodyPr wrap="square" rtlCol="0">
              <a:spAutoFit/>
            </a:bodyPr>
            <a:lstStyle/>
            <a:p>
              <a:r>
                <a:rPr lang="fr-FR" sz="2800" dirty="0" smtClean="0"/>
                <a:t>S</a:t>
              </a:r>
              <a:r>
                <a:rPr lang="fr-FR" sz="2800" baseline="-25000" dirty="0" smtClean="0"/>
                <a:t>1</a:t>
              </a:r>
            </a:p>
            <a:p>
              <a:r>
                <a:rPr lang="fr-FR" sz="2800" dirty="0" smtClean="0"/>
                <a:t>u</a:t>
              </a:r>
              <a:r>
                <a:rPr lang="fr-FR" sz="2800" baseline="-25000" dirty="0" smtClean="0"/>
                <a:t>1</a:t>
              </a:r>
            </a:p>
            <a:p>
              <a:r>
                <a:rPr lang="fr-FR" sz="2800" dirty="0" smtClean="0"/>
                <a:t>z</a:t>
              </a:r>
              <a:r>
                <a:rPr lang="fr-FR" sz="2800" baseline="-25000" dirty="0" smtClean="0"/>
                <a:t>1</a:t>
              </a:r>
            </a:p>
            <a:p>
              <a:r>
                <a:rPr lang="fr-FR" sz="2800" dirty="0" smtClean="0"/>
                <a:t>P</a:t>
              </a:r>
              <a:r>
                <a:rPr lang="fr-FR" sz="2800" baseline="-25000" dirty="0" smtClean="0"/>
                <a:t>1</a:t>
              </a:r>
              <a:endParaRPr lang="fr-FR" sz="2800" baseline="-25000" dirty="0"/>
            </a:p>
          </p:txBody>
        </p:sp>
        <p:grpSp>
          <p:nvGrpSpPr>
            <p:cNvPr id="8" name="Groupe 14"/>
            <p:cNvGrpSpPr/>
            <p:nvPr/>
          </p:nvGrpSpPr>
          <p:grpSpPr>
            <a:xfrm>
              <a:off x="1402853" y="1484784"/>
              <a:ext cx="6337499" cy="4464496"/>
              <a:chOff x="1402853" y="-82331"/>
              <a:chExt cx="6841555" cy="5239523"/>
            </a:xfrm>
          </p:grpSpPr>
          <p:cxnSp>
            <p:nvCxnSpPr>
              <p:cNvPr id="10" name="Connecteur droit 9"/>
              <p:cNvCxnSpPr/>
              <p:nvPr/>
            </p:nvCxnSpPr>
            <p:spPr>
              <a:xfrm>
                <a:off x="1403648" y="5157192"/>
                <a:ext cx="684076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5400000" flipH="1" flipV="1">
                <a:off x="-1210953" y="2531475"/>
                <a:ext cx="5228406"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e 17"/>
            <p:cNvGrpSpPr/>
            <p:nvPr/>
          </p:nvGrpSpPr>
          <p:grpSpPr>
            <a:xfrm>
              <a:off x="1763688" y="5301208"/>
              <a:ext cx="504000" cy="504000"/>
              <a:chOff x="8100392" y="2276872"/>
              <a:chExt cx="648072" cy="648072"/>
            </a:xfrm>
          </p:grpSpPr>
          <p:sp>
            <p:nvSpPr>
              <p:cNvPr id="16" name="ZoneTexte 15"/>
              <p:cNvSpPr txBox="1"/>
              <p:nvPr/>
            </p:nvSpPr>
            <p:spPr>
              <a:xfrm>
                <a:off x="8244408" y="2276872"/>
                <a:ext cx="360040" cy="584775"/>
              </a:xfrm>
              <a:prstGeom prst="rect">
                <a:avLst/>
              </a:prstGeom>
              <a:noFill/>
            </p:spPr>
            <p:txBody>
              <a:bodyPr wrap="square" rtlCol="0">
                <a:spAutoFit/>
              </a:bodyPr>
              <a:lstStyle/>
              <a:p>
                <a:pPr algn="ctr"/>
                <a:r>
                  <a:rPr lang="fr-FR" sz="3200" dirty="0" smtClean="0"/>
                  <a:t>1</a:t>
                </a:r>
                <a:endParaRPr lang="fr-FR" sz="3200" dirty="0"/>
              </a:p>
            </p:txBody>
          </p:sp>
          <p:sp>
            <p:nvSpPr>
              <p:cNvPr id="17" name="Ellipse 16"/>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8"/>
            <p:cNvGrpSpPr/>
            <p:nvPr/>
          </p:nvGrpSpPr>
          <p:grpSpPr>
            <a:xfrm>
              <a:off x="6516216" y="2564904"/>
              <a:ext cx="504000" cy="504000"/>
              <a:chOff x="8100392" y="2276872"/>
              <a:chExt cx="648072" cy="657872"/>
            </a:xfrm>
          </p:grpSpPr>
          <p:sp>
            <p:nvSpPr>
              <p:cNvPr id="20" name="ZoneTexte 19"/>
              <p:cNvSpPr txBox="1"/>
              <p:nvPr/>
            </p:nvSpPr>
            <p:spPr>
              <a:xfrm>
                <a:off x="8244408" y="2276872"/>
                <a:ext cx="360040" cy="657872"/>
              </a:xfrm>
              <a:prstGeom prst="rect">
                <a:avLst/>
              </a:prstGeom>
              <a:noFill/>
            </p:spPr>
            <p:txBody>
              <a:bodyPr wrap="square" rtlCol="0">
                <a:spAutoFit/>
              </a:bodyPr>
              <a:lstStyle/>
              <a:p>
                <a:pPr algn="ctr"/>
                <a:r>
                  <a:rPr lang="fr-FR" sz="3200" dirty="0" smtClean="0"/>
                  <a:t>2</a:t>
                </a:r>
                <a:endParaRPr lang="fr-FR" sz="3200" dirty="0"/>
              </a:p>
            </p:txBody>
          </p:sp>
          <p:sp>
            <p:nvSpPr>
              <p:cNvPr id="21" name="Ellipse 20"/>
              <p:cNvSpPr/>
              <p:nvPr/>
            </p:nvSpPr>
            <p:spPr>
              <a:xfrm>
                <a:off x="8100392" y="2276872"/>
                <a:ext cx="6480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ZoneTexte 21"/>
            <p:cNvSpPr txBox="1"/>
            <p:nvPr/>
          </p:nvSpPr>
          <p:spPr>
            <a:xfrm>
              <a:off x="7380312" y="2348880"/>
              <a:ext cx="648072" cy="1815882"/>
            </a:xfrm>
            <a:prstGeom prst="rect">
              <a:avLst/>
            </a:prstGeom>
            <a:noFill/>
          </p:spPr>
          <p:txBody>
            <a:bodyPr wrap="square" rtlCol="0">
              <a:spAutoFit/>
            </a:bodyPr>
            <a:lstStyle/>
            <a:p>
              <a:r>
                <a:rPr lang="fr-FR" sz="2800" dirty="0" smtClean="0"/>
                <a:t>S</a:t>
              </a:r>
              <a:r>
                <a:rPr lang="fr-FR" sz="2800" baseline="-25000" dirty="0" smtClean="0"/>
                <a:t>2</a:t>
              </a:r>
            </a:p>
            <a:p>
              <a:r>
                <a:rPr lang="fr-FR" sz="2800" dirty="0" smtClean="0"/>
                <a:t>u</a:t>
              </a:r>
              <a:r>
                <a:rPr lang="fr-FR" sz="2800" baseline="-25000" dirty="0" smtClean="0"/>
                <a:t>2</a:t>
              </a:r>
            </a:p>
            <a:p>
              <a:r>
                <a:rPr lang="fr-FR" sz="2800" dirty="0" smtClean="0"/>
                <a:t>z</a:t>
              </a:r>
              <a:r>
                <a:rPr lang="fr-FR" sz="2800" baseline="-25000" dirty="0" smtClean="0"/>
                <a:t>2</a:t>
              </a:r>
            </a:p>
            <a:p>
              <a:r>
                <a:rPr lang="fr-FR" sz="2800" dirty="0" smtClean="0"/>
                <a:t>P</a:t>
              </a:r>
              <a:r>
                <a:rPr lang="fr-FR" sz="2800" baseline="-25000" dirty="0" smtClean="0"/>
                <a:t>2</a:t>
              </a:r>
              <a:endParaRPr lang="fr-FR" sz="2800" baseline="-25000" dirty="0"/>
            </a:p>
          </p:txBody>
        </p:sp>
      </p:grpSp>
      <p:graphicFrame>
        <p:nvGraphicFramePr>
          <p:cNvPr id="689154" name="Object 1"/>
          <p:cNvGraphicFramePr>
            <a:graphicFrameLocks noChangeAspect="1"/>
          </p:cNvGraphicFramePr>
          <p:nvPr/>
        </p:nvGraphicFramePr>
        <p:xfrm>
          <a:off x="251520" y="836712"/>
          <a:ext cx="8577262" cy="1397000"/>
        </p:xfrm>
        <a:graphic>
          <a:graphicData uri="http://schemas.openxmlformats.org/presentationml/2006/ole">
            <mc:AlternateContent xmlns:mc="http://schemas.openxmlformats.org/markup-compatibility/2006">
              <mc:Choice xmlns:v="urn:schemas-microsoft-com:vml" Requires="v">
                <p:oleObj spid="_x0000_s689176" name="Équation" r:id="rId5" imgW="2730240" imgH="444240" progId="Equation.3">
                  <p:embed/>
                </p:oleObj>
              </mc:Choice>
              <mc:Fallback>
                <p:oleObj name="Équation" r:id="rId5" imgW="2730240" imgH="44424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836712"/>
                        <a:ext cx="8577262" cy="1397000"/>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154"/>
                                        </p:tgtEl>
                                        <p:attrNameLst>
                                          <p:attrName>style.visibility</p:attrName>
                                        </p:attrNameLst>
                                      </p:cBhvr>
                                      <p:to>
                                        <p:strVal val="visible"/>
                                      </p:to>
                                    </p:set>
                                    <p:animEffect transition="in" filter="fade">
                                      <p:cBhvr>
                                        <p:cTn id="7" dur="2000"/>
                                        <p:tgtEl>
                                          <p:spTgt spid="68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6288"/>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179512" y="548680"/>
            <a:ext cx="8712968" cy="6237312"/>
          </a:xfrm>
        </p:spPr>
        <p:txBody>
          <a:bodyPr>
            <a:noAutofit/>
          </a:bodyPr>
          <a:lstStyle/>
          <a:p>
            <a:r>
              <a:rPr lang="fr-FR" sz="2800" dirty="0" smtClean="0"/>
              <a:t>Définir les termes de fluide parfait, d’incompressibilité</a:t>
            </a:r>
          </a:p>
          <a:p>
            <a:r>
              <a:rPr lang="fr-FR" sz="2800" dirty="0" smtClean="0"/>
              <a:t>Citer les définitions d’un écoulement permanent, uniforme</a:t>
            </a:r>
          </a:p>
          <a:p>
            <a:r>
              <a:rPr lang="fr-FR" sz="2800" dirty="0" smtClean="0"/>
              <a:t>Définir la notion de ligne de courant, de tubes de courant</a:t>
            </a:r>
          </a:p>
          <a:p>
            <a:r>
              <a:rPr lang="fr-FR" sz="2800" dirty="0" smtClean="0"/>
              <a:t>Appliquer l’équation de continuité</a:t>
            </a:r>
          </a:p>
          <a:p>
            <a:r>
              <a:rPr lang="fr-FR" sz="2800" dirty="0" smtClean="0"/>
              <a:t>Définir, citer et démontrer le théorème de BERNOUILLI</a:t>
            </a:r>
          </a:p>
          <a:p>
            <a:r>
              <a:rPr lang="fr-FR" sz="2800" dirty="0" smtClean="0"/>
              <a:t>Appliquer le théorème de BERNOUILLI</a:t>
            </a:r>
          </a:p>
          <a:p>
            <a:r>
              <a:rPr lang="fr-FR" sz="2800" dirty="0" smtClean="0"/>
              <a:t>Interpréter  le théorème de BERNOUILLI en terme d’énergie, de pression et de hauteur</a:t>
            </a:r>
          </a:p>
          <a:p>
            <a:r>
              <a:rPr lang="fr-FR" sz="2800" dirty="0" smtClean="0"/>
              <a:t>Définir les lignes, géométrique, piézométrique et de charge</a:t>
            </a:r>
          </a:p>
          <a:p>
            <a:r>
              <a:rPr lang="fr-FR" sz="2800" dirty="0" smtClean="0"/>
              <a:t>Représenter graphiquement le théorème de BERNOUILLI</a:t>
            </a:r>
          </a:p>
          <a:p>
            <a:pPr>
              <a:buNone/>
            </a:pPr>
            <a:endParaRPr lang="fr-FR"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243408"/>
            <a:ext cx="8229600" cy="1143000"/>
          </a:xfrm>
        </p:spPr>
        <p:txBody>
          <a:bodyPr/>
          <a:lstStyle/>
          <a:p>
            <a:r>
              <a:rPr lang="fr-FR" dirty="0" smtClean="0"/>
              <a:t>Les deux formes de pression</a:t>
            </a:r>
            <a:endParaRPr lang="fr-FR" dirty="0"/>
          </a:p>
        </p:txBody>
      </p:sp>
      <p:sp>
        <p:nvSpPr>
          <p:cNvPr id="4" name="ZoneTexte 3"/>
          <p:cNvSpPr txBox="1"/>
          <p:nvPr/>
        </p:nvSpPr>
        <p:spPr>
          <a:xfrm>
            <a:off x="11340752" y="2636912"/>
            <a:ext cx="6624736" cy="923330"/>
          </a:xfrm>
          <a:prstGeom prst="rect">
            <a:avLst/>
          </a:prstGeom>
          <a:noFill/>
        </p:spPr>
        <p:txBody>
          <a:bodyPr wrap="square" rtlCol="0">
            <a:spAutoFit/>
          </a:bodyPr>
          <a:lstStyle/>
          <a:p>
            <a:r>
              <a:rPr lang="fr-FR" dirty="0" smtClean="0"/>
              <a:t>Il correspond à la conservation de l ’énergie</a:t>
            </a:r>
          </a:p>
          <a:p>
            <a:r>
              <a:rPr lang="fr-FR" dirty="0" smtClean="0"/>
              <a:t>Lien entre termes représentés et le théorème</a:t>
            </a:r>
          </a:p>
          <a:p>
            <a:r>
              <a:rPr lang="fr-FR" dirty="0" smtClean="0"/>
              <a:t>Energie totale se conserve car système isolé</a:t>
            </a:r>
            <a:endParaRPr lang="fr-FR" dirty="0"/>
          </a:p>
        </p:txBody>
      </p:sp>
      <p:grpSp>
        <p:nvGrpSpPr>
          <p:cNvPr id="55" name="Groupe 54"/>
          <p:cNvGrpSpPr/>
          <p:nvPr/>
        </p:nvGrpSpPr>
        <p:grpSpPr>
          <a:xfrm>
            <a:off x="1331640" y="1628800"/>
            <a:ext cx="2016224" cy="2008909"/>
            <a:chOff x="1691680" y="1852139"/>
            <a:chExt cx="2016224" cy="2008909"/>
          </a:xfrm>
        </p:grpSpPr>
        <p:sp>
          <p:nvSpPr>
            <p:cNvPr id="6" name="Ellipse 5"/>
            <p:cNvSpPr/>
            <p:nvPr/>
          </p:nvSpPr>
          <p:spPr>
            <a:xfrm>
              <a:off x="2195736" y="2357337"/>
              <a:ext cx="1008112" cy="100811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p:cNvCxnSpPr/>
            <p:nvPr/>
          </p:nvCxnSpPr>
          <p:spPr>
            <a:xfrm flipV="1">
              <a:off x="3124525" y="2364652"/>
              <a:ext cx="432048" cy="216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a:off x="3203848" y="282481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1691680" y="283091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3131840" y="3149425"/>
              <a:ext cx="432048" cy="216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1836838" y="2357337"/>
              <a:ext cx="432048" cy="216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1844153" y="3142110"/>
              <a:ext cx="432048" cy="216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rot="5400000">
              <a:off x="2441243" y="3608226"/>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16200000" flipV="1">
              <a:off x="2447343" y="2103373"/>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ZoneTexte 17"/>
          <p:cNvSpPr txBox="1"/>
          <p:nvPr/>
        </p:nvSpPr>
        <p:spPr>
          <a:xfrm>
            <a:off x="755576" y="5426060"/>
            <a:ext cx="3240360" cy="523220"/>
          </a:xfrm>
          <a:prstGeom prst="rect">
            <a:avLst/>
          </a:prstGeom>
          <a:noFill/>
          <a:ln>
            <a:noFill/>
          </a:ln>
        </p:spPr>
        <p:txBody>
          <a:bodyPr wrap="square" rtlCol="0">
            <a:spAutoFit/>
          </a:bodyPr>
          <a:lstStyle/>
          <a:p>
            <a:pPr algn="ctr"/>
            <a:r>
              <a:rPr lang="fr-FR" sz="2800" dirty="0" smtClean="0"/>
              <a:t>Pression statique</a:t>
            </a:r>
            <a:endParaRPr lang="fr-FR" sz="2800" dirty="0"/>
          </a:p>
        </p:txBody>
      </p:sp>
      <p:sp>
        <p:nvSpPr>
          <p:cNvPr id="19" name="Flèche vers le bas 18"/>
          <p:cNvSpPr/>
          <p:nvPr/>
        </p:nvSpPr>
        <p:spPr>
          <a:xfrm>
            <a:off x="2267744" y="4941168"/>
            <a:ext cx="144016" cy="36004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1"/>
          <p:cNvPicPr>
            <a:picLocks noChangeAspect="1" noChangeArrowheads="1"/>
          </p:cNvPicPr>
          <p:nvPr/>
        </p:nvPicPr>
        <p:blipFill>
          <a:blip r:embed="rId2" cstate="print"/>
          <a:srcRect l="29531" t="65099" r="59050" b="23701"/>
          <a:stretch>
            <a:fillRect/>
          </a:stretch>
        </p:blipFill>
        <p:spPr bwMode="auto">
          <a:xfrm>
            <a:off x="3347864" y="836712"/>
            <a:ext cx="2232248" cy="1231585"/>
          </a:xfrm>
          <a:prstGeom prst="rect">
            <a:avLst/>
          </a:prstGeom>
          <a:noFill/>
          <a:ln w="9525">
            <a:noFill/>
            <a:miter lim="800000"/>
            <a:headEnd/>
            <a:tailEnd/>
          </a:ln>
        </p:spPr>
      </p:pic>
      <p:sp>
        <p:nvSpPr>
          <p:cNvPr id="22" name="ZoneTexte 21"/>
          <p:cNvSpPr txBox="1"/>
          <p:nvPr/>
        </p:nvSpPr>
        <p:spPr>
          <a:xfrm>
            <a:off x="755576" y="3841884"/>
            <a:ext cx="3816424" cy="954107"/>
          </a:xfrm>
          <a:prstGeom prst="rect">
            <a:avLst/>
          </a:prstGeom>
          <a:noFill/>
          <a:ln>
            <a:noFill/>
          </a:ln>
        </p:spPr>
        <p:txBody>
          <a:bodyPr wrap="square" rtlCol="0">
            <a:spAutoFit/>
          </a:bodyPr>
          <a:lstStyle/>
          <a:p>
            <a:pPr algn="ctr"/>
            <a:r>
              <a:rPr lang="fr-FR" sz="2800" dirty="0" smtClean="0"/>
              <a:t>Surface latérale du tuyau</a:t>
            </a:r>
          </a:p>
          <a:p>
            <a:pPr algn="ctr"/>
            <a:r>
              <a:rPr lang="fr-FR" sz="2800" dirty="0" smtClean="0"/>
              <a:t>(</a:t>
            </a:r>
            <a:r>
              <a:rPr lang="fr-FR" sz="2800" dirty="0" smtClean="0">
                <a:sym typeface="Symbol"/>
              </a:rPr>
              <a:t> à l’écoulement)</a:t>
            </a:r>
            <a:endParaRPr lang="fr-FR" sz="2800" dirty="0"/>
          </a:p>
        </p:txBody>
      </p:sp>
      <p:sp>
        <p:nvSpPr>
          <p:cNvPr id="23" name="ZoneTexte 22"/>
          <p:cNvSpPr txBox="1"/>
          <p:nvPr/>
        </p:nvSpPr>
        <p:spPr>
          <a:xfrm>
            <a:off x="5508104" y="5373216"/>
            <a:ext cx="3240360" cy="523220"/>
          </a:xfrm>
          <a:prstGeom prst="rect">
            <a:avLst/>
          </a:prstGeom>
          <a:noFill/>
          <a:ln>
            <a:noFill/>
          </a:ln>
        </p:spPr>
        <p:txBody>
          <a:bodyPr wrap="square" rtlCol="0">
            <a:spAutoFit/>
          </a:bodyPr>
          <a:lstStyle/>
          <a:p>
            <a:pPr algn="ctr"/>
            <a:r>
              <a:rPr lang="fr-FR" sz="2800" dirty="0" smtClean="0"/>
              <a:t>Pression dynamique</a:t>
            </a:r>
            <a:endParaRPr lang="fr-FR" sz="2800" dirty="0"/>
          </a:p>
        </p:txBody>
      </p:sp>
      <p:sp>
        <p:nvSpPr>
          <p:cNvPr id="24" name="Flèche vers le bas 23"/>
          <p:cNvSpPr/>
          <p:nvPr/>
        </p:nvSpPr>
        <p:spPr>
          <a:xfrm>
            <a:off x="7092280" y="4941168"/>
            <a:ext cx="144016" cy="36004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5580112" y="3861048"/>
            <a:ext cx="3240360" cy="954107"/>
          </a:xfrm>
          <a:prstGeom prst="rect">
            <a:avLst/>
          </a:prstGeom>
          <a:noFill/>
          <a:ln>
            <a:noFill/>
          </a:ln>
        </p:spPr>
        <p:txBody>
          <a:bodyPr wrap="square" rtlCol="0">
            <a:spAutoFit/>
          </a:bodyPr>
          <a:lstStyle/>
          <a:p>
            <a:pPr algn="ctr"/>
            <a:r>
              <a:rPr lang="fr-FR" sz="2800" dirty="0" smtClean="0"/>
              <a:t>Section du tuyau</a:t>
            </a:r>
          </a:p>
          <a:p>
            <a:pPr algn="ctr"/>
            <a:r>
              <a:rPr lang="fr-FR" sz="2800" dirty="0" smtClean="0"/>
              <a:t>(// à l’écoulement)</a:t>
            </a:r>
            <a:endParaRPr lang="fr-FR" sz="2800" dirty="0"/>
          </a:p>
        </p:txBody>
      </p:sp>
      <p:grpSp>
        <p:nvGrpSpPr>
          <p:cNvPr id="54" name="Groupe 53"/>
          <p:cNvGrpSpPr/>
          <p:nvPr/>
        </p:nvGrpSpPr>
        <p:grpSpPr>
          <a:xfrm>
            <a:off x="5724128" y="2204864"/>
            <a:ext cx="2592288" cy="936104"/>
            <a:chOff x="5724128" y="2492896"/>
            <a:chExt cx="2448272" cy="864096"/>
          </a:xfrm>
        </p:grpSpPr>
        <p:cxnSp>
          <p:nvCxnSpPr>
            <p:cNvPr id="29" name="Connecteur droit 28"/>
            <p:cNvCxnSpPr/>
            <p:nvPr/>
          </p:nvCxnSpPr>
          <p:spPr>
            <a:xfrm>
              <a:off x="5724128" y="2492896"/>
              <a:ext cx="2448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e 43"/>
            <p:cNvGrpSpPr/>
            <p:nvPr/>
          </p:nvGrpSpPr>
          <p:grpSpPr>
            <a:xfrm>
              <a:off x="6300192" y="2492896"/>
              <a:ext cx="589479" cy="864096"/>
              <a:chOff x="6300192" y="2492896"/>
              <a:chExt cx="589479" cy="864096"/>
            </a:xfrm>
          </p:grpSpPr>
          <p:cxnSp>
            <p:nvCxnSpPr>
              <p:cNvPr id="42" name="Connecteur droit avec flèche 41"/>
              <p:cNvCxnSpPr/>
              <p:nvPr/>
            </p:nvCxnSpPr>
            <p:spPr>
              <a:xfrm>
                <a:off x="6347825" y="2550274"/>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6385615" y="3281112"/>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6363670" y="2673414"/>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6372200" y="3174813"/>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6372200" y="305898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6372200" y="293332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6372200" y="279555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6300192" y="2492896"/>
                <a:ext cx="144016" cy="8640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4" name="Connecteur droit 33"/>
            <p:cNvCxnSpPr/>
            <p:nvPr/>
          </p:nvCxnSpPr>
          <p:spPr>
            <a:xfrm>
              <a:off x="5724128" y="3356992"/>
              <a:ext cx="24482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e 44"/>
            <p:cNvGrpSpPr/>
            <p:nvPr/>
          </p:nvGrpSpPr>
          <p:grpSpPr>
            <a:xfrm>
              <a:off x="7366897" y="2492896"/>
              <a:ext cx="589479" cy="864096"/>
              <a:chOff x="6300192" y="2492896"/>
              <a:chExt cx="589479" cy="864096"/>
            </a:xfrm>
          </p:grpSpPr>
          <p:cxnSp>
            <p:nvCxnSpPr>
              <p:cNvPr id="46" name="Connecteur droit avec flèche 45"/>
              <p:cNvCxnSpPr/>
              <p:nvPr/>
            </p:nvCxnSpPr>
            <p:spPr>
              <a:xfrm>
                <a:off x="6347825" y="2550274"/>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a:off x="6385615" y="3281112"/>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6363670" y="2673414"/>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372200" y="3174813"/>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6372200" y="305898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a:off x="6372200" y="293332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p:nvPr/>
            </p:nvCxnSpPr>
            <p:spPr>
              <a:xfrm>
                <a:off x="6372200" y="2795558"/>
                <a:ext cx="5040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6300192" y="2492896"/>
                <a:ext cx="144016" cy="8640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20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0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diagramme piézométrique</a:t>
            </a:r>
            <a:endParaRPr lang="fr-FR" dirty="0"/>
          </a:p>
        </p:txBody>
      </p:sp>
      <p:sp>
        <p:nvSpPr>
          <p:cNvPr id="4" name="ZoneTexte 3"/>
          <p:cNvSpPr txBox="1"/>
          <p:nvPr/>
        </p:nvSpPr>
        <p:spPr>
          <a:xfrm>
            <a:off x="197768" y="1484784"/>
            <a:ext cx="8892480" cy="1815882"/>
          </a:xfrm>
          <a:prstGeom prst="rect">
            <a:avLst/>
          </a:prstGeom>
          <a:noFill/>
        </p:spPr>
        <p:txBody>
          <a:bodyPr wrap="square" rtlCol="0">
            <a:spAutoFit/>
          </a:bodyPr>
          <a:lstStyle/>
          <a:p>
            <a:pPr algn="ctr"/>
            <a:r>
              <a:rPr lang="fr-FR" sz="2800" dirty="0" smtClean="0"/>
              <a:t>C’est la représentation graphique de l’évolution de ces hauteurs (géométrique, de pression statique, capable de vitesse) lors d’un écoulement dans un tuyau à côte et section variables</a:t>
            </a:r>
            <a:endParaRPr lang="fr-FR" sz="2800" dirty="0"/>
          </a:p>
        </p:txBody>
      </p:sp>
      <p:pic>
        <p:nvPicPr>
          <p:cNvPr id="5" name="Picture 2"/>
          <p:cNvPicPr>
            <a:picLocks noChangeAspect="1" noChangeArrowheads="1"/>
          </p:cNvPicPr>
          <p:nvPr/>
        </p:nvPicPr>
        <p:blipFill>
          <a:blip r:embed="rId2" cstate="print"/>
          <a:srcRect l="1878" t="13714" r="6100" b="14972"/>
          <a:stretch>
            <a:fillRect/>
          </a:stretch>
        </p:blipFill>
        <p:spPr bwMode="auto">
          <a:xfrm>
            <a:off x="467544" y="3789040"/>
            <a:ext cx="3799808" cy="2016224"/>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t="18996" b="13536"/>
          <a:stretch>
            <a:fillRect/>
          </a:stretch>
        </p:blipFill>
        <p:spPr bwMode="auto">
          <a:xfrm>
            <a:off x="4644008" y="3717032"/>
            <a:ext cx="3995936" cy="2132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rot="18543912">
            <a:off x="4222389" y="909631"/>
            <a:ext cx="360000" cy="2382051"/>
            <a:chOff x="2051720" y="3495221"/>
            <a:chExt cx="360000" cy="2382051"/>
          </a:xfrm>
        </p:grpSpPr>
        <p:sp>
          <p:nvSpPr>
            <p:cNvPr id="12" name="Ellipse 11"/>
            <p:cNvSpPr/>
            <p:nvPr/>
          </p:nvSpPr>
          <p:spPr>
            <a:xfrm>
              <a:off x="2051720" y="5517232"/>
              <a:ext cx="36000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rot="16200000" flipH="1">
              <a:off x="1280898" y="4581128"/>
              <a:ext cx="18722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2144994" y="3495221"/>
              <a:ext cx="144016" cy="144016"/>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7" name="Picture 2"/>
          <p:cNvPicPr>
            <a:picLocks noChangeAspect="1" noChangeArrowheads="1"/>
          </p:cNvPicPr>
          <p:nvPr/>
        </p:nvPicPr>
        <p:blipFill>
          <a:blip r:embed="rId2" cstate="print"/>
          <a:srcRect l="64541" t="31615" r="13970" b="35867"/>
          <a:stretch>
            <a:fillRect/>
          </a:stretch>
        </p:blipFill>
        <p:spPr bwMode="auto">
          <a:xfrm>
            <a:off x="4099843" y="2984558"/>
            <a:ext cx="1333909" cy="1135415"/>
          </a:xfrm>
          <a:prstGeom prst="rect">
            <a:avLst/>
          </a:prstGeom>
          <a:noFill/>
          <a:ln w="9525">
            <a:noFill/>
            <a:miter lim="800000"/>
            <a:headEnd/>
            <a:tailEnd/>
          </a:ln>
        </p:spPr>
      </p:pic>
      <p:pic>
        <p:nvPicPr>
          <p:cNvPr id="29" name="Picture 3"/>
          <p:cNvPicPr>
            <a:picLocks noChangeAspect="1" noChangeArrowheads="1"/>
          </p:cNvPicPr>
          <p:nvPr/>
        </p:nvPicPr>
        <p:blipFill>
          <a:blip r:embed="rId3" cstate="print"/>
          <a:srcRect l="65307" t="29267" r="15351" b="39500"/>
          <a:stretch>
            <a:fillRect/>
          </a:stretch>
        </p:blipFill>
        <p:spPr bwMode="auto">
          <a:xfrm>
            <a:off x="5567056" y="1277633"/>
            <a:ext cx="2478301" cy="2251091"/>
          </a:xfrm>
          <a:prstGeom prst="rect">
            <a:avLst/>
          </a:prstGeom>
          <a:noFill/>
          <a:ln w="9525">
            <a:noFill/>
            <a:miter lim="800000"/>
            <a:headEnd/>
            <a:tailEnd/>
          </a:ln>
        </p:spPr>
      </p:pic>
      <p:pic>
        <p:nvPicPr>
          <p:cNvPr id="30" name="Picture 6"/>
          <p:cNvPicPr>
            <a:picLocks noChangeAspect="1" noChangeArrowheads="1"/>
          </p:cNvPicPr>
          <p:nvPr/>
        </p:nvPicPr>
        <p:blipFill>
          <a:blip r:embed="rId4" cstate="print"/>
          <a:srcRect l="64233" t="31410" r="14563" b="36000"/>
          <a:stretch>
            <a:fillRect/>
          </a:stretch>
        </p:blipFill>
        <p:spPr bwMode="auto">
          <a:xfrm>
            <a:off x="827584" y="1853697"/>
            <a:ext cx="2785434" cy="2408163"/>
          </a:xfrm>
          <a:prstGeom prst="rect">
            <a:avLst/>
          </a:prstGeom>
          <a:noFill/>
          <a:ln w="9525">
            <a:noFill/>
            <a:miter lim="800000"/>
            <a:headEnd/>
            <a:tailEnd/>
          </a:ln>
        </p:spPr>
      </p:pic>
      <p:grpSp>
        <p:nvGrpSpPr>
          <p:cNvPr id="10" name="Groupe 9"/>
          <p:cNvGrpSpPr/>
          <p:nvPr/>
        </p:nvGrpSpPr>
        <p:grpSpPr>
          <a:xfrm>
            <a:off x="3358497" y="1339008"/>
            <a:ext cx="360000" cy="2382051"/>
            <a:chOff x="2051720" y="3495221"/>
            <a:chExt cx="360000" cy="2382051"/>
          </a:xfrm>
        </p:grpSpPr>
        <p:sp>
          <p:nvSpPr>
            <p:cNvPr id="6" name="Ellipse 5"/>
            <p:cNvSpPr/>
            <p:nvPr/>
          </p:nvSpPr>
          <p:spPr>
            <a:xfrm>
              <a:off x="2051720" y="5517232"/>
              <a:ext cx="36000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p:cNvCxnSpPr/>
            <p:nvPr/>
          </p:nvCxnSpPr>
          <p:spPr>
            <a:xfrm rot="16200000" flipH="1">
              <a:off x="1280898" y="4581128"/>
              <a:ext cx="18722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2144994" y="3495221"/>
              <a:ext cx="144016" cy="144016"/>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9" name="Groupe 18"/>
          <p:cNvGrpSpPr/>
          <p:nvPr/>
        </p:nvGrpSpPr>
        <p:grpSpPr>
          <a:xfrm rot="17574944">
            <a:off x="4375089" y="622885"/>
            <a:ext cx="360000" cy="2382051"/>
            <a:chOff x="2051720" y="3495221"/>
            <a:chExt cx="360000" cy="2382051"/>
          </a:xfrm>
        </p:grpSpPr>
        <p:sp>
          <p:nvSpPr>
            <p:cNvPr id="20" name="Ellipse 19"/>
            <p:cNvSpPr/>
            <p:nvPr/>
          </p:nvSpPr>
          <p:spPr>
            <a:xfrm>
              <a:off x="2051720" y="5517232"/>
              <a:ext cx="36000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p:cNvCxnSpPr/>
            <p:nvPr/>
          </p:nvCxnSpPr>
          <p:spPr>
            <a:xfrm rot="16200000" flipH="1">
              <a:off x="1280898" y="4581128"/>
              <a:ext cx="18722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Ellipse 21"/>
            <p:cNvSpPr/>
            <p:nvPr/>
          </p:nvSpPr>
          <p:spPr>
            <a:xfrm>
              <a:off x="2144994" y="3495221"/>
              <a:ext cx="144016" cy="144016"/>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1" name="Picture 2"/>
          <p:cNvPicPr>
            <a:picLocks noChangeAspect="1" noChangeArrowheads="1"/>
          </p:cNvPicPr>
          <p:nvPr/>
        </p:nvPicPr>
        <p:blipFill>
          <a:blip r:embed="rId2" cstate="print"/>
          <a:srcRect l="64541" t="34821" r="13970" b="38215"/>
          <a:stretch>
            <a:fillRect/>
          </a:stretch>
        </p:blipFill>
        <p:spPr bwMode="auto">
          <a:xfrm>
            <a:off x="3347864" y="4797152"/>
            <a:ext cx="2856646" cy="2016224"/>
          </a:xfrm>
          <a:prstGeom prst="rect">
            <a:avLst/>
          </a:prstGeom>
          <a:noFill/>
          <a:ln w="9525">
            <a:noFill/>
            <a:miter lim="800000"/>
            <a:headEnd/>
            <a:tailEnd/>
          </a:ln>
        </p:spPr>
      </p:pic>
      <p:cxnSp>
        <p:nvCxnSpPr>
          <p:cNvPr id="33" name="Connecteur droit 32"/>
          <p:cNvCxnSpPr/>
          <p:nvPr/>
        </p:nvCxnSpPr>
        <p:spPr>
          <a:xfrm rot="5400000">
            <a:off x="3409238" y="4064679"/>
            <a:ext cx="648072" cy="648072"/>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6" name="Groupe 35"/>
          <p:cNvGrpSpPr/>
          <p:nvPr/>
        </p:nvGrpSpPr>
        <p:grpSpPr>
          <a:xfrm rot="18543912">
            <a:off x="4332257" y="4124040"/>
            <a:ext cx="360000" cy="2382051"/>
            <a:chOff x="2051720" y="3495221"/>
            <a:chExt cx="360000" cy="2382051"/>
          </a:xfrm>
        </p:grpSpPr>
        <p:sp>
          <p:nvSpPr>
            <p:cNvPr id="37" name="Ellipse 36"/>
            <p:cNvSpPr/>
            <p:nvPr/>
          </p:nvSpPr>
          <p:spPr>
            <a:xfrm>
              <a:off x="2051720" y="5517232"/>
              <a:ext cx="36000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37"/>
            <p:cNvCxnSpPr/>
            <p:nvPr/>
          </p:nvCxnSpPr>
          <p:spPr>
            <a:xfrm rot="16200000" flipH="1">
              <a:off x="1280898" y="4581128"/>
              <a:ext cx="18722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Ellipse 38"/>
            <p:cNvSpPr/>
            <p:nvPr/>
          </p:nvSpPr>
          <p:spPr>
            <a:xfrm>
              <a:off x="2144994" y="3495221"/>
              <a:ext cx="144016" cy="144016"/>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0" name="Connecteur droit 39"/>
          <p:cNvCxnSpPr/>
          <p:nvPr/>
        </p:nvCxnSpPr>
        <p:spPr>
          <a:xfrm rot="16200000" flipV="1">
            <a:off x="5473782" y="4064679"/>
            <a:ext cx="648072" cy="6480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Titre 1"/>
          <p:cNvSpPr>
            <a:spLocks noGrp="1"/>
          </p:cNvSpPr>
          <p:nvPr>
            <p:ph type="title"/>
          </p:nvPr>
        </p:nvSpPr>
        <p:spPr>
          <a:xfrm>
            <a:off x="457200" y="44624"/>
            <a:ext cx="8229600" cy="1143000"/>
          </a:xfrm>
        </p:spPr>
        <p:txBody>
          <a:bodyPr>
            <a:normAutofit fontScale="90000"/>
          </a:bodyPr>
          <a:lstStyle/>
          <a:p>
            <a:r>
              <a:rPr lang="fr-FR" dirty="0" smtClean="0"/>
              <a:t>Théorème de BERNOUILLI : </a:t>
            </a:r>
            <a:br>
              <a:rPr lang="fr-FR" dirty="0" smtClean="0"/>
            </a:br>
            <a:r>
              <a:rPr lang="fr-FR" dirty="0" smtClean="0"/>
              <a:t>transfert d’énergie </a:t>
            </a:r>
            <a:endParaRPr lang="fr-FR" dirty="0"/>
          </a:p>
        </p:txBody>
      </p:sp>
      <p:sp>
        <p:nvSpPr>
          <p:cNvPr id="42" name="ZoneTexte 41"/>
          <p:cNvSpPr txBox="1"/>
          <p:nvPr/>
        </p:nvSpPr>
        <p:spPr>
          <a:xfrm>
            <a:off x="7452320" y="1628800"/>
            <a:ext cx="1080120" cy="523220"/>
          </a:xfrm>
          <a:prstGeom prst="rect">
            <a:avLst/>
          </a:prstGeom>
          <a:solidFill>
            <a:schemeClr val="bg1"/>
          </a:solidFill>
          <a:ln>
            <a:solidFill>
              <a:schemeClr val="accent1">
                <a:shade val="95000"/>
                <a:satMod val="105000"/>
              </a:schemeClr>
            </a:solidFill>
          </a:ln>
        </p:spPr>
        <p:txBody>
          <a:bodyPr wrap="square" rtlCol="0">
            <a:spAutoFit/>
          </a:bodyPr>
          <a:lstStyle/>
          <a:p>
            <a:pPr algn="ctr"/>
            <a:r>
              <a:rPr lang="fr-FR" sz="2800" dirty="0" err="1" smtClean="0"/>
              <a:t>E</a:t>
            </a:r>
            <a:r>
              <a:rPr lang="fr-FR" sz="2800" baseline="-25000" dirty="0" err="1" smtClean="0"/>
              <a:t>Totale</a:t>
            </a:r>
            <a:endParaRPr lang="fr-FR" sz="2800" baseline="-25000" dirty="0"/>
          </a:p>
        </p:txBody>
      </p:sp>
      <p:sp>
        <p:nvSpPr>
          <p:cNvPr id="44" name="ZoneTexte 43"/>
          <p:cNvSpPr txBox="1"/>
          <p:nvPr/>
        </p:nvSpPr>
        <p:spPr>
          <a:xfrm>
            <a:off x="2627784" y="2060848"/>
            <a:ext cx="1008112" cy="523220"/>
          </a:xfrm>
          <a:prstGeom prst="rect">
            <a:avLst/>
          </a:prstGeom>
          <a:solidFill>
            <a:schemeClr val="bg1"/>
          </a:solidFill>
          <a:ln>
            <a:solidFill>
              <a:schemeClr val="accent1">
                <a:shade val="95000"/>
                <a:satMod val="105000"/>
              </a:schemeClr>
            </a:solidFill>
          </a:ln>
        </p:spPr>
        <p:txBody>
          <a:bodyPr wrap="square" rtlCol="0">
            <a:spAutoFit/>
          </a:bodyPr>
          <a:lstStyle/>
          <a:p>
            <a:pPr algn="ctr"/>
            <a:r>
              <a:rPr lang="fr-FR" sz="2800" dirty="0" err="1" smtClean="0"/>
              <a:t>E</a:t>
            </a:r>
            <a:r>
              <a:rPr lang="fr-FR" sz="2800" baseline="-25000" dirty="0" err="1" smtClean="0"/>
              <a:t>Totale</a:t>
            </a:r>
            <a:endParaRPr lang="fr-FR" sz="2800" baseline="-25000" dirty="0"/>
          </a:p>
        </p:txBody>
      </p:sp>
      <p:sp>
        <p:nvSpPr>
          <p:cNvPr id="43" name="ZoneTexte 42"/>
          <p:cNvSpPr txBox="1"/>
          <p:nvPr/>
        </p:nvSpPr>
        <p:spPr>
          <a:xfrm>
            <a:off x="5508104" y="4797152"/>
            <a:ext cx="1080120" cy="523220"/>
          </a:xfrm>
          <a:prstGeom prst="rect">
            <a:avLst/>
          </a:prstGeom>
          <a:solidFill>
            <a:schemeClr val="bg1"/>
          </a:solidFill>
          <a:ln>
            <a:solidFill>
              <a:schemeClr val="accent1">
                <a:shade val="95000"/>
                <a:satMod val="105000"/>
              </a:schemeClr>
            </a:solidFill>
          </a:ln>
        </p:spPr>
        <p:txBody>
          <a:bodyPr wrap="square" rtlCol="0">
            <a:spAutoFit/>
          </a:bodyPr>
          <a:lstStyle/>
          <a:p>
            <a:pPr algn="ctr"/>
            <a:r>
              <a:rPr lang="fr-FR" sz="2800" dirty="0" err="1" smtClean="0"/>
              <a:t>E</a:t>
            </a:r>
            <a:r>
              <a:rPr lang="fr-FR" sz="2800" baseline="-25000" dirty="0" err="1" smtClean="0"/>
              <a:t>Totale</a:t>
            </a:r>
            <a:endParaRPr lang="fr-FR" sz="2800" baseline="-25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Théorème de </a:t>
            </a:r>
            <a:r>
              <a:rPr lang="fr-FR" dirty="0" err="1" smtClean="0"/>
              <a:t>Bernouilli</a:t>
            </a:r>
            <a:r>
              <a:rPr lang="fr-FR" dirty="0" smtClean="0"/>
              <a:t> </a:t>
            </a:r>
            <a:endParaRPr lang="fr-FR" dirty="0"/>
          </a:p>
        </p:txBody>
      </p:sp>
      <p:sp>
        <p:nvSpPr>
          <p:cNvPr id="8" name="ZoneTexte 7"/>
          <p:cNvSpPr txBox="1"/>
          <p:nvPr/>
        </p:nvSpPr>
        <p:spPr>
          <a:xfrm>
            <a:off x="755576" y="3140968"/>
            <a:ext cx="7416824" cy="523220"/>
          </a:xfrm>
          <a:prstGeom prst="rect">
            <a:avLst/>
          </a:prstGeom>
          <a:noFill/>
        </p:spPr>
        <p:txBody>
          <a:bodyPr wrap="square" rtlCol="0">
            <a:spAutoFit/>
          </a:bodyPr>
          <a:lstStyle/>
          <a:p>
            <a:pPr algn="ctr"/>
            <a:r>
              <a:rPr lang="fr-FR" sz="2800" dirty="0" smtClean="0"/>
              <a:t>En relation avec le diagramme piézométrique</a:t>
            </a:r>
            <a:endParaRPr lang="fr-FR" sz="2800" dirty="0"/>
          </a:p>
        </p:txBody>
      </p:sp>
      <p:graphicFrame>
        <p:nvGraphicFramePr>
          <p:cNvPr id="56321" name="Object 1"/>
          <p:cNvGraphicFramePr>
            <a:graphicFrameLocks noChangeAspect="1"/>
          </p:cNvGraphicFramePr>
          <p:nvPr/>
        </p:nvGraphicFramePr>
        <p:xfrm>
          <a:off x="1452563" y="1387475"/>
          <a:ext cx="5897562" cy="1465263"/>
        </p:xfrm>
        <a:graphic>
          <a:graphicData uri="http://schemas.openxmlformats.org/presentationml/2006/ole">
            <mc:AlternateContent xmlns:mc="http://schemas.openxmlformats.org/markup-compatibility/2006">
              <mc:Choice xmlns:v="urn:schemas-microsoft-com:vml" Requires="v">
                <p:oleObj spid="_x0000_s245784" name="Équation" r:id="rId3" imgW="1790640" imgH="444240" progId="Equation.3">
                  <p:embed/>
                </p:oleObj>
              </mc:Choice>
              <mc:Fallback>
                <p:oleObj name="Équation" r:id="rId3" imgW="1790640" imgH="44424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63" y="1387475"/>
                        <a:ext cx="5897562" cy="1465263"/>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 name="Picture 2"/>
          <p:cNvPicPr>
            <a:picLocks noChangeAspect="1" noChangeArrowheads="1"/>
          </p:cNvPicPr>
          <p:nvPr/>
        </p:nvPicPr>
        <p:blipFill>
          <a:blip r:embed="rId5" cstate="print"/>
          <a:srcRect l="1878" t="13714" r="6100" b="14972"/>
          <a:stretch>
            <a:fillRect/>
          </a:stretch>
        </p:blipFill>
        <p:spPr bwMode="auto">
          <a:xfrm>
            <a:off x="2195736" y="3789040"/>
            <a:ext cx="5046098" cy="267752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1"/>
                                        </p:tgtEl>
                                        <p:attrNameLst>
                                          <p:attrName>style.visibility</p:attrName>
                                        </p:attrNameLst>
                                      </p:cBhvr>
                                      <p:to>
                                        <p:strVal val="visible"/>
                                      </p:to>
                                    </p:set>
                                    <p:animEffect transition="in" filter="fade">
                                      <p:cBhvr>
                                        <p:cTn id="7" dur="2000"/>
                                        <p:tgtEl>
                                          <p:spTgt spid="56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274638"/>
            <a:ext cx="8507288" cy="1143000"/>
          </a:xfrm>
        </p:spPr>
        <p:txBody>
          <a:bodyPr>
            <a:normAutofit fontScale="90000"/>
          </a:bodyPr>
          <a:lstStyle/>
          <a:p>
            <a:r>
              <a:rPr lang="fr-FR" dirty="0" smtClean="0"/>
              <a:t>Le diagramme piézométrique </a:t>
            </a:r>
            <a:br>
              <a:rPr lang="fr-FR" dirty="0" smtClean="0"/>
            </a:br>
            <a:r>
              <a:rPr lang="fr-FR" dirty="0" smtClean="0"/>
              <a:t>(fluide parfait)</a:t>
            </a:r>
            <a:endParaRPr lang="fr-FR" dirty="0"/>
          </a:p>
        </p:txBody>
      </p:sp>
      <p:pic>
        <p:nvPicPr>
          <p:cNvPr id="249858" name="Picture 2"/>
          <p:cNvPicPr>
            <a:picLocks noChangeAspect="1" noChangeArrowheads="1"/>
          </p:cNvPicPr>
          <p:nvPr/>
        </p:nvPicPr>
        <p:blipFill>
          <a:blip r:embed="rId3" cstate="print"/>
          <a:srcRect l="1878" t="13714" r="6100" b="14972"/>
          <a:stretch>
            <a:fillRect/>
          </a:stretch>
        </p:blipFill>
        <p:spPr bwMode="auto">
          <a:xfrm>
            <a:off x="348453" y="2290520"/>
            <a:ext cx="8549565" cy="4536504"/>
          </a:xfrm>
          <a:prstGeom prst="rect">
            <a:avLst/>
          </a:prstGeom>
          <a:noFill/>
          <a:ln w="9525">
            <a:noFill/>
            <a:miter lim="800000"/>
            <a:headEnd/>
            <a:tailEnd/>
          </a:ln>
        </p:spPr>
      </p:pic>
      <p:graphicFrame>
        <p:nvGraphicFramePr>
          <p:cNvPr id="249859" name="Object 1"/>
          <p:cNvGraphicFramePr>
            <a:graphicFrameLocks noChangeAspect="1"/>
          </p:cNvGraphicFramePr>
          <p:nvPr/>
        </p:nvGraphicFramePr>
        <p:xfrm>
          <a:off x="554038" y="95250"/>
          <a:ext cx="7743825" cy="1490663"/>
        </p:xfrm>
        <a:graphic>
          <a:graphicData uri="http://schemas.openxmlformats.org/presentationml/2006/ole">
            <mc:AlternateContent xmlns:mc="http://schemas.openxmlformats.org/markup-compatibility/2006">
              <mc:Choice xmlns:v="urn:schemas-microsoft-com:vml" Requires="v">
                <p:oleObj spid="_x0000_s249881" name="Équation" r:id="rId4" imgW="2311200" imgH="444240" progId="Equation.3">
                  <p:embed/>
                </p:oleObj>
              </mc:Choice>
              <mc:Fallback>
                <p:oleObj name="Équation" r:id="rId4" imgW="2311200" imgH="44424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38" y="95250"/>
                        <a:ext cx="7743825" cy="149066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6" name="ZoneTexte 5"/>
          <p:cNvSpPr txBox="1"/>
          <p:nvPr/>
        </p:nvSpPr>
        <p:spPr>
          <a:xfrm>
            <a:off x="2915816" y="1673512"/>
            <a:ext cx="3240360" cy="523220"/>
          </a:xfrm>
          <a:prstGeom prst="rect">
            <a:avLst/>
          </a:prstGeom>
          <a:noFill/>
          <a:ln>
            <a:solidFill>
              <a:schemeClr val="tx1"/>
            </a:solidFill>
          </a:ln>
        </p:spPr>
        <p:txBody>
          <a:bodyPr wrap="square" rtlCol="0">
            <a:spAutoFit/>
          </a:bodyPr>
          <a:lstStyle/>
          <a:p>
            <a:pPr algn="ctr"/>
            <a:r>
              <a:rPr lang="fr-FR" sz="2800" dirty="0" smtClean="0"/>
              <a:t>Section constante</a:t>
            </a:r>
            <a:endParaRPr lang="fr-FR" sz="2800" dirty="0"/>
          </a:p>
        </p:txBody>
      </p:sp>
      <p:sp>
        <p:nvSpPr>
          <p:cNvPr id="7" name="Rectangle 6"/>
          <p:cNvSpPr/>
          <p:nvPr/>
        </p:nvSpPr>
        <p:spPr>
          <a:xfrm>
            <a:off x="1371898" y="4149080"/>
            <a:ext cx="2160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p:cNvCxnSpPr/>
          <p:nvPr/>
        </p:nvCxnSpPr>
        <p:spPr>
          <a:xfrm>
            <a:off x="1312590" y="4324846"/>
            <a:ext cx="0" cy="36004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859"/>
                                        </p:tgtEl>
                                        <p:attrNameLst>
                                          <p:attrName>style.visibility</p:attrName>
                                        </p:attrNameLst>
                                      </p:cBhvr>
                                      <p:to>
                                        <p:strVal val="visible"/>
                                      </p:to>
                                    </p:set>
                                    <p:animEffect transition="in" filter="fade">
                                      <p:cBhvr>
                                        <p:cTn id="7" dur="2000"/>
                                        <p:tgtEl>
                                          <p:spTgt spid="249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274638"/>
            <a:ext cx="8507288" cy="1143000"/>
          </a:xfrm>
        </p:spPr>
        <p:txBody>
          <a:bodyPr>
            <a:normAutofit fontScale="90000"/>
          </a:bodyPr>
          <a:lstStyle/>
          <a:p>
            <a:r>
              <a:rPr lang="fr-FR" dirty="0" smtClean="0"/>
              <a:t>Le diagramme piézométrique </a:t>
            </a:r>
            <a:br>
              <a:rPr lang="fr-FR" dirty="0" smtClean="0"/>
            </a:br>
            <a:r>
              <a:rPr lang="fr-FR" dirty="0" smtClean="0"/>
              <a:t>(fluide parfait)</a:t>
            </a:r>
            <a:endParaRPr lang="fr-FR" dirty="0"/>
          </a:p>
        </p:txBody>
      </p:sp>
      <p:pic>
        <p:nvPicPr>
          <p:cNvPr id="251907" name="Picture 3"/>
          <p:cNvPicPr>
            <a:picLocks noChangeAspect="1" noChangeArrowheads="1"/>
          </p:cNvPicPr>
          <p:nvPr/>
        </p:nvPicPr>
        <p:blipFill>
          <a:blip r:embed="rId4" cstate="print"/>
          <a:srcRect t="18996" b="13536"/>
          <a:stretch>
            <a:fillRect/>
          </a:stretch>
        </p:blipFill>
        <p:spPr bwMode="auto">
          <a:xfrm>
            <a:off x="539552" y="2276872"/>
            <a:ext cx="8500922" cy="4536504"/>
          </a:xfrm>
          <a:prstGeom prst="rect">
            <a:avLst/>
          </a:prstGeom>
          <a:noFill/>
          <a:ln w="9525">
            <a:noFill/>
            <a:miter lim="800000"/>
            <a:headEnd/>
            <a:tailEnd/>
          </a:ln>
        </p:spPr>
      </p:pic>
      <p:graphicFrame>
        <p:nvGraphicFramePr>
          <p:cNvPr id="251908" name="Object 1"/>
          <p:cNvGraphicFramePr>
            <a:graphicFrameLocks noChangeAspect="1"/>
          </p:cNvGraphicFramePr>
          <p:nvPr/>
        </p:nvGraphicFramePr>
        <p:xfrm>
          <a:off x="395536" y="134659"/>
          <a:ext cx="8335590" cy="1436965"/>
        </p:xfrm>
        <a:graphic>
          <a:graphicData uri="http://schemas.openxmlformats.org/presentationml/2006/ole">
            <mc:AlternateContent xmlns:mc="http://schemas.openxmlformats.org/markup-compatibility/2006">
              <mc:Choice xmlns:v="urn:schemas-microsoft-com:vml" Requires="v">
                <p:oleObj spid="_x0000_s251930" name="Équation" r:id="rId5" imgW="2577960" imgH="444240" progId="Equation.3">
                  <p:embed/>
                </p:oleObj>
              </mc:Choice>
              <mc:Fallback>
                <p:oleObj name="Équation" r:id="rId5" imgW="2577960" imgH="44424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134659"/>
                        <a:ext cx="8335590" cy="143696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54592" y="5662085"/>
            <a:ext cx="1571192" cy="954107"/>
          </a:xfrm>
          <a:prstGeom prst="rect">
            <a:avLst/>
          </a:prstGeom>
          <a:noFill/>
          <a:ln w="25400">
            <a:noFill/>
          </a:ln>
        </p:spPr>
        <p:txBody>
          <a:bodyPr wrap="square" rtlCol="0">
            <a:spAutoFit/>
          </a:bodyPr>
          <a:lstStyle/>
          <a:p>
            <a:r>
              <a:rPr lang="fr-FR" sz="2800" dirty="0" smtClean="0"/>
              <a:t>P</a:t>
            </a:r>
            <a:r>
              <a:rPr lang="fr-FR" sz="2800" baseline="-25000" dirty="0" smtClean="0"/>
              <a:t>0</a:t>
            </a:r>
            <a:r>
              <a:rPr lang="fr-FR" sz="2800" dirty="0" smtClean="0"/>
              <a:t> = 0</a:t>
            </a:r>
          </a:p>
          <a:p>
            <a:r>
              <a:rPr lang="fr-FR" sz="2800" dirty="0" smtClean="0"/>
              <a:t>(v</a:t>
            </a:r>
            <a:r>
              <a:rPr lang="fr-FR" sz="2800" baseline="-25000" dirty="0" smtClean="0"/>
              <a:t>0 </a:t>
            </a:r>
            <a:r>
              <a:rPr lang="fr-FR" sz="2800" dirty="0" smtClean="0"/>
              <a:t>= 0)</a:t>
            </a:r>
            <a:endParaRPr lang="fr-FR" sz="2800" dirty="0"/>
          </a:p>
        </p:txBody>
      </p:sp>
      <p:sp>
        <p:nvSpPr>
          <p:cNvPr id="10" name="ZoneTexte 9"/>
          <p:cNvSpPr txBox="1"/>
          <p:nvPr/>
        </p:nvSpPr>
        <p:spPr>
          <a:xfrm>
            <a:off x="2915816" y="1673512"/>
            <a:ext cx="3240360" cy="523220"/>
          </a:xfrm>
          <a:prstGeom prst="rect">
            <a:avLst/>
          </a:prstGeom>
          <a:noFill/>
          <a:ln>
            <a:solidFill>
              <a:schemeClr val="tx1"/>
            </a:solidFill>
          </a:ln>
        </p:spPr>
        <p:txBody>
          <a:bodyPr wrap="square" rtlCol="0">
            <a:spAutoFit/>
          </a:bodyPr>
          <a:lstStyle/>
          <a:p>
            <a:pPr algn="ctr"/>
            <a:r>
              <a:rPr lang="fr-FR" sz="2800" dirty="0" smtClean="0"/>
              <a:t>Section  variable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fade">
                                      <p:cBhvr>
                                        <p:cTn id="7" dur="20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Théorème d’EULER </a:t>
            </a:r>
            <a:endParaRPr lang="fr-FR" dirty="0"/>
          </a:p>
        </p:txBody>
      </p:sp>
      <p:sp>
        <p:nvSpPr>
          <p:cNvPr id="8" name="ZoneTexte 7"/>
          <p:cNvSpPr txBox="1"/>
          <p:nvPr/>
        </p:nvSpPr>
        <p:spPr>
          <a:xfrm>
            <a:off x="827584" y="5940569"/>
            <a:ext cx="7416824" cy="584775"/>
          </a:xfrm>
          <a:prstGeom prst="rect">
            <a:avLst/>
          </a:prstGeom>
          <a:noFill/>
        </p:spPr>
        <p:txBody>
          <a:bodyPr wrap="square" rtlCol="0">
            <a:spAutoFit/>
          </a:bodyPr>
          <a:lstStyle/>
          <a:p>
            <a:pPr algn="ctr"/>
            <a:r>
              <a:rPr lang="fr-FR" sz="3200" dirty="0" smtClean="0"/>
              <a:t>Conservation de la quantité de mouvement</a:t>
            </a:r>
          </a:p>
        </p:txBody>
      </p:sp>
      <p:graphicFrame>
        <p:nvGraphicFramePr>
          <p:cNvPr id="56321" name="Object 1"/>
          <p:cNvGraphicFramePr>
            <a:graphicFrameLocks noChangeAspect="1"/>
          </p:cNvGraphicFramePr>
          <p:nvPr/>
        </p:nvGraphicFramePr>
        <p:xfrm>
          <a:off x="2062163" y="4341813"/>
          <a:ext cx="4224337" cy="1214437"/>
        </p:xfrm>
        <a:graphic>
          <a:graphicData uri="http://schemas.openxmlformats.org/presentationml/2006/ole">
            <mc:AlternateContent xmlns:mc="http://schemas.openxmlformats.org/markup-compatibility/2006">
              <mc:Choice xmlns:v="urn:schemas-microsoft-com:vml" Requires="v">
                <p:oleObj spid="_x0000_s246856" name="Équation" r:id="rId3" imgW="1282680" imgH="368280" progId="Equation.3">
                  <p:embed/>
                </p:oleObj>
              </mc:Choice>
              <mc:Fallback>
                <p:oleObj name="Équation" r:id="rId3" imgW="1282680" imgH="36828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4341813"/>
                        <a:ext cx="4224337" cy="1214437"/>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11" name="Groupe 10"/>
          <p:cNvGrpSpPr/>
          <p:nvPr/>
        </p:nvGrpSpPr>
        <p:grpSpPr>
          <a:xfrm>
            <a:off x="1619672" y="1052736"/>
            <a:ext cx="5616624" cy="2880320"/>
            <a:chOff x="1619672" y="1052736"/>
            <a:chExt cx="5616624" cy="2880320"/>
          </a:xfrm>
        </p:grpSpPr>
        <p:pic>
          <p:nvPicPr>
            <p:cNvPr id="246790" name="Picture 6"/>
            <p:cNvPicPr>
              <a:picLocks noChangeAspect="1" noChangeArrowheads="1"/>
            </p:cNvPicPr>
            <p:nvPr/>
          </p:nvPicPr>
          <p:blipFill>
            <a:blip r:embed="rId5" cstate="print"/>
            <a:srcRect l="25096" t="37406" r="53320" b="42907"/>
            <a:stretch>
              <a:fillRect/>
            </a:stretch>
          </p:blipFill>
          <p:spPr bwMode="auto">
            <a:xfrm>
              <a:off x="1619672" y="1052736"/>
              <a:ext cx="5616624" cy="2880320"/>
            </a:xfrm>
            <a:prstGeom prst="rect">
              <a:avLst/>
            </a:prstGeom>
            <a:solidFill>
              <a:schemeClr val="bg1"/>
            </a:solidFill>
            <a:ln w="9525">
              <a:noFill/>
              <a:miter lim="800000"/>
              <a:headEnd/>
              <a:tailEnd/>
            </a:ln>
          </p:spPr>
        </p:pic>
        <p:sp>
          <p:nvSpPr>
            <p:cNvPr id="9" name="Rectangle 8"/>
            <p:cNvSpPr/>
            <p:nvPr/>
          </p:nvSpPr>
          <p:spPr>
            <a:xfrm flipH="1">
              <a:off x="5422448" y="2060848"/>
              <a:ext cx="2160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flipH="1">
              <a:off x="3563888" y="2348880"/>
              <a:ext cx="2160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6791" name="Object 7"/>
            <p:cNvGraphicFramePr>
              <a:graphicFrameLocks noChangeAspect="1"/>
            </p:cNvGraphicFramePr>
            <p:nvPr/>
          </p:nvGraphicFramePr>
          <p:xfrm>
            <a:off x="5292080" y="1777882"/>
            <a:ext cx="432048" cy="581007"/>
          </p:xfrm>
          <a:graphic>
            <a:graphicData uri="http://schemas.openxmlformats.org/presentationml/2006/ole">
              <mc:AlternateContent xmlns:mc="http://schemas.openxmlformats.org/markup-compatibility/2006">
                <mc:Choice xmlns:v="urn:schemas-microsoft-com:vml" Requires="v">
                  <p:oleObj spid="_x0000_s246857" name="Équation" r:id="rId6" imgW="164880" imgH="228600" progId="Equation.3">
                    <p:embed/>
                  </p:oleObj>
                </mc:Choice>
                <mc:Fallback>
                  <p:oleObj name="Équation" r:id="rId6" imgW="164880" imgH="228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1777882"/>
                          <a:ext cx="432048" cy="581007"/>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46792" name="Object 8"/>
            <p:cNvGraphicFramePr>
              <a:graphicFrameLocks noChangeAspect="1"/>
            </p:cNvGraphicFramePr>
            <p:nvPr/>
          </p:nvGraphicFramePr>
          <p:xfrm>
            <a:off x="3347864" y="2078264"/>
            <a:ext cx="504056" cy="581183"/>
          </p:xfrm>
          <a:graphic>
            <a:graphicData uri="http://schemas.openxmlformats.org/presentationml/2006/ole">
              <mc:AlternateContent xmlns:mc="http://schemas.openxmlformats.org/markup-compatibility/2006">
                <mc:Choice xmlns:v="urn:schemas-microsoft-com:vml" Requires="v">
                  <p:oleObj spid="_x0000_s246858" name="Équation" r:id="rId8" imgW="164880" imgH="228600" progId="Equation.3">
                    <p:embed/>
                  </p:oleObj>
                </mc:Choice>
                <mc:Fallback>
                  <p:oleObj name="Équation" r:id="rId8" imgW="164880" imgH="22860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7864" y="2078264"/>
                          <a:ext cx="504056" cy="581183"/>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1"/>
                                        </p:tgtEl>
                                        <p:attrNameLst>
                                          <p:attrName>style.visibility</p:attrName>
                                        </p:attrNameLst>
                                      </p:cBhvr>
                                      <p:to>
                                        <p:strVal val="visible"/>
                                      </p:to>
                                    </p:set>
                                    <p:animEffect transition="in" filter="fade">
                                      <p:cBhvr>
                                        <p:cTn id="7" dur="2000"/>
                                        <p:tgtEl>
                                          <p:spTgt spid="56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Applications théorème d’EULER </a:t>
            </a:r>
            <a:endParaRPr lang="fr-FR" dirty="0"/>
          </a:p>
        </p:txBody>
      </p:sp>
      <p:sp>
        <p:nvSpPr>
          <p:cNvPr id="8" name="ZoneTexte 7"/>
          <p:cNvSpPr txBox="1"/>
          <p:nvPr/>
        </p:nvSpPr>
        <p:spPr>
          <a:xfrm>
            <a:off x="1547664" y="6093296"/>
            <a:ext cx="5832648" cy="584775"/>
          </a:xfrm>
          <a:prstGeom prst="rect">
            <a:avLst/>
          </a:prstGeom>
          <a:noFill/>
        </p:spPr>
        <p:txBody>
          <a:bodyPr wrap="square" rtlCol="0">
            <a:spAutoFit/>
          </a:bodyPr>
          <a:lstStyle/>
          <a:p>
            <a:pPr algn="ctr"/>
            <a:r>
              <a:rPr lang="fr-FR" sz="3200" dirty="0" smtClean="0"/>
              <a:t>Cas d’un changement de section</a:t>
            </a:r>
          </a:p>
        </p:txBody>
      </p:sp>
      <p:graphicFrame>
        <p:nvGraphicFramePr>
          <p:cNvPr id="56321" name="Object 1"/>
          <p:cNvGraphicFramePr>
            <a:graphicFrameLocks noChangeAspect="1"/>
          </p:cNvGraphicFramePr>
          <p:nvPr/>
        </p:nvGraphicFramePr>
        <p:xfrm>
          <a:off x="803275" y="1412776"/>
          <a:ext cx="7756525" cy="677863"/>
        </p:xfrm>
        <a:graphic>
          <a:graphicData uri="http://schemas.openxmlformats.org/presentationml/2006/ole">
            <mc:AlternateContent xmlns:mc="http://schemas.openxmlformats.org/markup-compatibility/2006">
              <mc:Choice xmlns:v="urn:schemas-microsoft-com:vml" Requires="v">
                <p:oleObj spid="_x0000_s247881" name="Équation" r:id="rId3" imgW="3047760" imgH="266400" progId="Equation.3">
                  <p:embed/>
                </p:oleObj>
              </mc:Choice>
              <mc:Fallback>
                <p:oleObj name="Équation" r:id="rId3" imgW="3047760" imgH="266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75" y="1412776"/>
                        <a:ext cx="7756525" cy="677863"/>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10" name="Groupe 9"/>
          <p:cNvGrpSpPr/>
          <p:nvPr/>
        </p:nvGrpSpPr>
        <p:grpSpPr>
          <a:xfrm>
            <a:off x="1907704" y="2708920"/>
            <a:ext cx="4824536" cy="3216358"/>
            <a:chOff x="1907704" y="2708920"/>
            <a:chExt cx="4824536" cy="3216358"/>
          </a:xfrm>
        </p:grpSpPr>
        <p:pic>
          <p:nvPicPr>
            <p:cNvPr id="247812" name="Picture 4"/>
            <p:cNvPicPr>
              <a:picLocks noChangeAspect="1" noChangeArrowheads="1"/>
            </p:cNvPicPr>
            <p:nvPr/>
          </p:nvPicPr>
          <p:blipFill>
            <a:blip r:embed="rId5" cstate="print"/>
            <a:srcRect l="58937" t="35437" r="22800" b="42907"/>
            <a:stretch>
              <a:fillRect/>
            </a:stretch>
          </p:blipFill>
          <p:spPr bwMode="auto">
            <a:xfrm>
              <a:off x="1907704" y="2708920"/>
              <a:ext cx="4824536" cy="3216358"/>
            </a:xfrm>
            <a:prstGeom prst="rect">
              <a:avLst/>
            </a:prstGeom>
            <a:noFill/>
            <a:ln w="9525">
              <a:noFill/>
              <a:miter lim="800000"/>
              <a:headEnd/>
              <a:tailEnd/>
            </a:ln>
          </p:spPr>
        </p:pic>
        <p:sp>
          <p:nvSpPr>
            <p:cNvPr id="11" name="Rectangle 10"/>
            <p:cNvSpPr/>
            <p:nvPr/>
          </p:nvSpPr>
          <p:spPr>
            <a:xfrm>
              <a:off x="5940152" y="4005064"/>
              <a:ext cx="57606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347864" y="4725144"/>
              <a:ext cx="40475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7814" name="Object 6"/>
            <p:cNvGraphicFramePr>
              <a:graphicFrameLocks noChangeAspect="1"/>
            </p:cNvGraphicFramePr>
            <p:nvPr/>
          </p:nvGraphicFramePr>
          <p:xfrm>
            <a:off x="3275856" y="4680432"/>
            <a:ext cx="503237" cy="581025"/>
          </p:xfrm>
          <a:graphic>
            <a:graphicData uri="http://schemas.openxmlformats.org/presentationml/2006/ole">
              <mc:AlternateContent xmlns:mc="http://schemas.openxmlformats.org/markup-compatibility/2006">
                <mc:Choice xmlns:v="urn:schemas-microsoft-com:vml" Requires="v">
                  <p:oleObj spid="_x0000_s247882" name="Équation" r:id="rId6" imgW="164880" imgH="228600" progId="Equation.3">
                    <p:embed/>
                  </p:oleObj>
                </mc:Choice>
                <mc:Fallback>
                  <p:oleObj name="Équation" r:id="rId6" imgW="164880" imgH="2286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5856" y="4680432"/>
                          <a:ext cx="503237" cy="581025"/>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aphicFrame>
        <p:nvGraphicFramePr>
          <p:cNvPr id="13" name="Object 6"/>
          <p:cNvGraphicFramePr>
            <a:graphicFrameLocks noChangeAspect="1"/>
          </p:cNvGraphicFramePr>
          <p:nvPr>
            <p:extLst>
              <p:ext uri="{D42A27DB-BD31-4B8C-83A1-F6EECF244321}">
                <p14:modId xmlns:p14="http://schemas.microsoft.com/office/powerpoint/2010/main" val="2666181858"/>
              </p:ext>
            </p:extLst>
          </p:nvPr>
        </p:nvGraphicFramePr>
        <p:xfrm>
          <a:off x="5364088" y="4317680"/>
          <a:ext cx="498940" cy="576064"/>
        </p:xfrm>
        <a:graphic>
          <a:graphicData uri="http://schemas.openxmlformats.org/presentationml/2006/ole">
            <mc:AlternateContent xmlns:mc="http://schemas.openxmlformats.org/markup-compatibility/2006">
              <mc:Choice xmlns:v="urn:schemas-microsoft-com:vml" Requires="v">
                <p:oleObj spid="_x0000_s247883" name="Équation" r:id="rId8" imgW="164880" imgH="228600" progId="Equation.3">
                  <p:embed/>
                </p:oleObj>
              </mc:Choice>
              <mc:Fallback>
                <p:oleObj name="Équation" r:id="rId8" imgW="164880" imgH="228600" progId="Equation.3">
                  <p:embed/>
                  <p:pic>
                    <p:nvPicPr>
                      <p:cNvPr id="0" name=""/>
                      <p:cNvPicPr>
                        <a:picLocks noChangeAspect="1" noChangeArrowheads="1"/>
                      </p:cNvPicPr>
                      <p:nvPr/>
                    </p:nvPicPr>
                    <p:blipFill>
                      <a:blip r:embed="rId9"/>
                      <a:srcRect/>
                      <a:stretch>
                        <a:fillRect/>
                      </a:stretch>
                    </p:blipFill>
                    <p:spPr bwMode="auto">
                      <a:xfrm>
                        <a:off x="5364088" y="4317680"/>
                        <a:ext cx="498940" cy="576064"/>
                      </a:xfrm>
                      <a:prstGeom prst="rect">
                        <a:avLst/>
                      </a:prstGeom>
                      <a:solidFill>
                        <a:srgbClr val="FFCC99"/>
                      </a:solid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1"/>
                                        </p:tgtEl>
                                        <p:attrNameLst>
                                          <p:attrName>style.visibility</p:attrName>
                                        </p:attrNameLst>
                                      </p:cBhvr>
                                      <p:to>
                                        <p:strVal val="visible"/>
                                      </p:to>
                                    </p:set>
                                    <p:animEffect transition="in" filter="fade">
                                      <p:cBhvr>
                                        <p:cTn id="7" dur="2000"/>
                                        <p:tgtEl>
                                          <p:spTgt spid="56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Applications théorème d’EULER </a:t>
            </a:r>
            <a:endParaRPr lang="fr-FR" dirty="0"/>
          </a:p>
        </p:txBody>
      </p:sp>
      <p:sp>
        <p:nvSpPr>
          <p:cNvPr id="8" name="ZoneTexte 7"/>
          <p:cNvSpPr txBox="1"/>
          <p:nvPr/>
        </p:nvSpPr>
        <p:spPr>
          <a:xfrm>
            <a:off x="2123728" y="5780782"/>
            <a:ext cx="5184576" cy="1077218"/>
          </a:xfrm>
          <a:prstGeom prst="rect">
            <a:avLst/>
          </a:prstGeom>
          <a:noFill/>
        </p:spPr>
        <p:txBody>
          <a:bodyPr wrap="square" rtlCol="0">
            <a:spAutoFit/>
          </a:bodyPr>
          <a:lstStyle/>
          <a:p>
            <a:pPr algn="ctr"/>
            <a:r>
              <a:rPr lang="fr-FR" sz="3200" dirty="0" smtClean="0"/>
              <a:t>Cas d’une conduite coudée horizontale</a:t>
            </a:r>
          </a:p>
        </p:txBody>
      </p:sp>
      <p:graphicFrame>
        <p:nvGraphicFramePr>
          <p:cNvPr id="56321" name="Object 1"/>
          <p:cNvGraphicFramePr>
            <a:graphicFrameLocks noChangeAspect="1"/>
          </p:cNvGraphicFramePr>
          <p:nvPr/>
        </p:nvGraphicFramePr>
        <p:xfrm>
          <a:off x="803275" y="1430338"/>
          <a:ext cx="7756525" cy="679450"/>
        </p:xfrm>
        <a:graphic>
          <a:graphicData uri="http://schemas.openxmlformats.org/presentationml/2006/ole">
            <mc:AlternateContent xmlns:mc="http://schemas.openxmlformats.org/markup-compatibility/2006">
              <mc:Choice xmlns:v="urn:schemas-microsoft-com:vml" Requires="v">
                <p:oleObj spid="_x0000_s403524" name="Équation" r:id="rId3" imgW="3047760" imgH="266400" progId="Equation.3">
                  <p:embed/>
                </p:oleObj>
              </mc:Choice>
              <mc:Fallback>
                <p:oleObj name="Équation" r:id="rId3" imgW="3047760" imgH="266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75" y="1430338"/>
                        <a:ext cx="7756525" cy="679450"/>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16" name="Groupe 15"/>
          <p:cNvGrpSpPr/>
          <p:nvPr/>
        </p:nvGrpSpPr>
        <p:grpSpPr>
          <a:xfrm>
            <a:off x="1608302" y="2636912"/>
            <a:ext cx="5669683" cy="3082696"/>
            <a:chOff x="1608302" y="2636912"/>
            <a:chExt cx="5669683" cy="3082696"/>
          </a:xfrm>
        </p:grpSpPr>
        <p:sp>
          <p:nvSpPr>
            <p:cNvPr id="11" name="Rectangle 10"/>
            <p:cNvSpPr/>
            <p:nvPr/>
          </p:nvSpPr>
          <p:spPr>
            <a:xfrm>
              <a:off x="5940152" y="4005064"/>
              <a:ext cx="57606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3347864" y="4725144"/>
              <a:ext cx="40475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3461" name="Picture 5"/>
            <p:cNvPicPr>
              <a:picLocks noChangeAspect="1" noChangeArrowheads="1"/>
            </p:cNvPicPr>
            <p:nvPr/>
          </p:nvPicPr>
          <p:blipFill>
            <a:blip r:embed="rId5" cstate="print"/>
            <a:srcRect l="23517" t="29052" r="57666" b="52751"/>
            <a:stretch>
              <a:fillRect/>
            </a:stretch>
          </p:blipFill>
          <p:spPr bwMode="auto">
            <a:xfrm>
              <a:off x="1608302" y="2636912"/>
              <a:ext cx="5669683" cy="3082696"/>
            </a:xfrm>
            <a:prstGeom prst="rect">
              <a:avLst/>
            </a:prstGeom>
            <a:noFill/>
            <a:ln w="9525">
              <a:noFill/>
              <a:miter lim="800000"/>
              <a:headEnd/>
              <a:tailEnd/>
            </a:ln>
          </p:spPr>
        </p:pic>
        <p:sp>
          <p:nvSpPr>
            <p:cNvPr id="13" name="Rectangle 12"/>
            <p:cNvSpPr/>
            <p:nvPr/>
          </p:nvSpPr>
          <p:spPr>
            <a:xfrm>
              <a:off x="5796136" y="3878464"/>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rot="18067511">
              <a:off x="2656172" y="3458012"/>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7813" name="Object 5"/>
            <p:cNvGraphicFramePr>
              <a:graphicFrameLocks noChangeAspect="1"/>
            </p:cNvGraphicFramePr>
            <p:nvPr/>
          </p:nvGraphicFramePr>
          <p:xfrm>
            <a:off x="5724128" y="3645024"/>
            <a:ext cx="504056" cy="678252"/>
          </p:xfrm>
          <a:graphic>
            <a:graphicData uri="http://schemas.openxmlformats.org/presentationml/2006/ole">
              <mc:AlternateContent xmlns:mc="http://schemas.openxmlformats.org/markup-compatibility/2006">
                <mc:Choice xmlns:v="urn:schemas-microsoft-com:vml" Requires="v">
                  <p:oleObj spid="_x0000_s403525" name="Équation" r:id="rId6" imgW="164880" imgH="228600" progId="Equation.3">
                    <p:embed/>
                  </p:oleObj>
                </mc:Choice>
                <mc:Fallback>
                  <p:oleObj name="Équation" r:id="rId6" imgW="16488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128" y="3645024"/>
                          <a:ext cx="504056" cy="678252"/>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47814" name="Object 6"/>
            <p:cNvGraphicFramePr>
              <a:graphicFrameLocks noChangeAspect="1"/>
            </p:cNvGraphicFramePr>
            <p:nvPr/>
          </p:nvGraphicFramePr>
          <p:xfrm>
            <a:off x="2771800" y="3429000"/>
            <a:ext cx="503237" cy="581025"/>
          </p:xfrm>
          <a:graphic>
            <a:graphicData uri="http://schemas.openxmlformats.org/presentationml/2006/ole">
              <mc:AlternateContent xmlns:mc="http://schemas.openxmlformats.org/markup-compatibility/2006">
                <mc:Choice xmlns:v="urn:schemas-microsoft-com:vml" Requires="v">
                  <p:oleObj spid="_x0000_s403526" name="Équation" r:id="rId8" imgW="164880" imgH="228600" progId="Equation.3">
                    <p:embed/>
                  </p:oleObj>
                </mc:Choice>
                <mc:Fallback>
                  <p:oleObj name="Équation" r:id="rId8" imgW="16488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3429000"/>
                          <a:ext cx="503237" cy="581025"/>
                        </a:xfrm>
                        <a:prstGeom prst="rect">
                          <a:avLst/>
                        </a:prstGeom>
                        <a:solidFill>
                          <a:srgbClr val="FFCC99"/>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1"/>
                                        </p:tgtEl>
                                        <p:attrNameLst>
                                          <p:attrName>style.visibility</p:attrName>
                                        </p:attrNameLst>
                                      </p:cBhvr>
                                      <p:to>
                                        <p:strVal val="visible"/>
                                      </p:to>
                                    </p:set>
                                    <p:animEffect transition="in" filter="fade">
                                      <p:cBhvr>
                                        <p:cTn id="7" dur="2000"/>
                                        <p:tgtEl>
                                          <p:spTgt spid="56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Applications théorème d’EULER </a:t>
            </a:r>
            <a:endParaRPr lang="fr-FR" dirty="0"/>
          </a:p>
        </p:txBody>
      </p:sp>
      <p:sp>
        <p:nvSpPr>
          <p:cNvPr id="8" name="ZoneTexte 7"/>
          <p:cNvSpPr txBox="1"/>
          <p:nvPr/>
        </p:nvSpPr>
        <p:spPr>
          <a:xfrm>
            <a:off x="467544" y="5445224"/>
            <a:ext cx="3744416" cy="1077218"/>
          </a:xfrm>
          <a:prstGeom prst="rect">
            <a:avLst/>
          </a:prstGeom>
          <a:noFill/>
        </p:spPr>
        <p:txBody>
          <a:bodyPr wrap="square" rtlCol="0">
            <a:spAutoFit/>
          </a:bodyPr>
          <a:lstStyle/>
          <a:p>
            <a:pPr algn="ctr"/>
            <a:r>
              <a:rPr lang="fr-FR" sz="3200" dirty="0" smtClean="0"/>
              <a:t>Dimensionnement de turbine (PELTON)</a:t>
            </a:r>
          </a:p>
        </p:txBody>
      </p:sp>
      <p:graphicFrame>
        <p:nvGraphicFramePr>
          <p:cNvPr id="248835" name="Object 1"/>
          <p:cNvGraphicFramePr>
            <a:graphicFrameLocks noChangeAspect="1"/>
          </p:cNvGraphicFramePr>
          <p:nvPr/>
        </p:nvGraphicFramePr>
        <p:xfrm>
          <a:off x="2622550" y="917575"/>
          <a:ext cx="3392488" cy="974725"/>
        </p:xfrm>
        <a:graphic>
          <a:graphicData uri="http://schemas.openxmlformats.org/presentationml/2006/ole">
            <mc:AlternateContent xmlns:mc="http://schemas.openxmlformats.org/markup-compatibility/2006">
              <mc:Choice xmlns:v="urn:schemas-microsoft-com:vml" Requires="v">
                <p:oleObj spid="_x0000_s248857" name="Équation" r:id="rId3" imgW="1282680" imgH="368280" progId="Equation.3">
                  <p:embed/>
                </p:oleObj>
              </mc:Choice>
              <mc:Fallback>
                <p:oleObj name="Équation" r:id="rId3" imgW="1282680" imgH="36828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917575"/>
                        <a:ext cx="3392488" cy="974725"/>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6" name="Image 3"/>
          <p:cNvPicPr>
            <a:picLocks noChangeAspect="1"/>
          </p:cNvPicPr>
          <p:nvPr/>
        </p:nvPicPr>
        <p:blipFill>
          <a:blip r:embed="rId5" cstate="print"/>
          <a:srcRect l="46723" r="2818" b="5405"/>
          <a:stretch>
            <a:fillRect/>
          </a:stretch>
        </p:blipFill>
        <p:spPr bwMode="auto">
          <a:xfrm>
            <a:off x="611560" y="2420888"/>
            <a:ext cx="3655488" cy="2808312"/>
          </a:xfrm>
          <a:prstGeom prst="rect">
            <a:avLst/>
          </a:prstGeom>
          <a:noFill/>
          <a:ln w="9525">
            <a:noFill/>
            <a:miter lim="800000"/>
            <a:headEnd/>
            <a:tailEnd/>
          </a:ln>
        </p:spPr>
      </p:pic>
      <p:pic>
        <p:nvPicPr>
          <p:cNvPr id="7" name="Image 5"/>
          <p:cNvPicPr>
            <a:picLocks noChangeAspect="1"/>
          </p:cNvPicPr>
          <p:nvPr/>
        </p:nvPicPr>
        <p:blipFill>
          <a:blip r:embed="rId6" cstate="print"/>
          <a:srcRect/>
          <a:stretch>
            <a:fillRect/>
          </a:stretch>
        </p:blipFill>
        <p:spPr bwMode="auto">
          <a:xfrm>
            <a:off x="4716016" y="2369353"/>
            <a:ext cx="4427984" cy="2801035"/>
          </a:xfrm>
          <a:prstGeom prst="rect">
            <a:avLst/>
          </a:prstGeom>
          <a:noFill/>
          <a:ln w="9525">
            <a:noFill/>
            <a:miter lim="800000"/>
            <a:headEnd/>
            <a:tailEnd/>
          </a:ln>
        </p:spPr>
      </p:pic>
      <p:pic>
        <p:nvPicPr>
          <p:cNvPr id="9" name="Image 3" descr="kaplanpelton.gif"/>
          <p:cNvPicPr>
            <a:picLocks noChangeAspect="1"/>
          </p:cNvPicPr>
          <p:nvPr/>
        </p:nvPicPr>
        <p:blipFill>
          <a:blip r:embed="rId7" cstate="print"/>
          <a:srcRect l="50674" t="9431" r="987"/>
          <a:stretch>
            <a:fillRect/>
          </a:stretch>
        </p:blipFill>
        <p:spPr bwMode="auto">
          <a:xfrm>
            <a:off x="4716016" y="1988840"/>
            <a:ext cx="4176464" cy="479334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179512" y="1268760"/>
            <a:ext cx="8712968" cy="4680520"/>
          </a:xfrm>
        </p:spPr>
        <p:txBody>
          <a:bodyPr>
            <a:noAutofit/>
          </a:bodyPr>
          <a:lstStyle/>
          <a:p>
            <a:r>
              <a:rPr lang="fr-FR" sz="2800" dirty="0" smtClean="0"/>
              <a:t>Définir le théorème d’EULER</a:t>
            </a:r>
          </a:p>
          <a:p>
            <a:r>
              <a:rPr lang="fr-FR" sz="2800" dirty="0" smtClean="0"/>
              <a:t>Citer les applications qui en découlent</a:t>
            </a:r>
          </a:p>
          <a:p>
            <a:r>
              <a:rPr lang="fr-FR" sz="2800" dirty="0" smtClean="0"/>
              <a:t>Expliquer quantitativement le fonctionnement d’un tube de PITOT</a:t>
            </a:r>
          </a:p>
          <a:p>
            <a:r>
              <a:rPr lang="fr-FR" sz="2800" dirty="0" smtClean="0"/>
              <a:t>Détailler le fonctionnement d’appareils de mesure</a:t>
            </a:r>
          </a:p>
          <a:p>
            <a:r>
              <a:rPr lang="fr-FR" sz="2800" dirty="0" smtClean="0"/>
              <a:t>Expliquer quantitativement  le fonctionnement d’un tube de VENTURI</a:t>
            </a:r>
          </a:p>
          <a:p>
            <a:pPr>
              <a:buNone/>
            </a:pPr>
            <a:endParaRPr lang="fr-FR" sz="2800" dirty="0" smtClean="0"/>
          </a:p>
          <a:p>
            <a:pPr>
              <a:buNone/>
            </a:pPr>
            <a:endParaRPr lang="fr-FR"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Image 4" descr="turbine francis.jpeg"/>
          <p:cNvPicPr>
            <a:picLocks noChangeAspect="1"/>
          </p:cNvPicPr>
          <p:nvPr/>
        </p:nvPicPr>
        <p:blipFill>
          <a:blip r:embed="rId2" cstate="print"/>
          <a:srcRect/>
          <a:stretch>
            <a:fillRect/>
          </a:stretch>
        </p:blipFill>
        <p:spPr bwMode="auto">
          <a:xfrm>
            <a:off x="323528" y="1844824"/>
            <a:ext cx="4248472" cy="3186354"/>
          </a:xfrm>
          <a:prstGeom prst="rect">
            <a:avLst/>
          </a:prstGeom>
          <a:noFill/>
          <a:ln w="9525">
            <a:noFill/>
            <a:miter lim="800000"/>
            <a:headEnd/>
            <a:tailEnd/>
          </a:ln>
        </p:spPr>
      </p:pic>
      <p:sp>
        <p:nvSpPr>
          <p:cNvPr id="7" name="ZoneTexte 6"/>
          <p:cNvSpPr txBox="1"/>
          <p:nvPr/>
        </p:nvSpPr>
        <p:spPr>
          <a:xfrm>
            <a:off x="323528" y="5301208"/>
            <a:ext cx="4032448" cy="954107"/>
          </a:xfrm>
          <a:prstGeom prst="rect">
            <a:avLst/>
          </a:prstGeom>
          <a:noFill/>
        </p:spPr>
        <p:txBody>
          <a:bodyPr wrap="square" rtlCol="0">
            <a:spAutoFit/>
          </a:bodyPr>
          <a:lstStyle/>
          <a:p>
            <a:pPr algn="ctr"/>
            <a:r>
              <a:rPr lang="fr-FR" sz="2800" dirty="0" smtClean="0"/>
              <a:t>Optimisation forme turbine (FRANCIS)</a:t>
            </a:r>
          </a:p>
        </p:txBody>
      </p:sp>
      <p:sp>
        <p:nvSpPr>
          <p:cNvPr id="8" name="Titre 1"/>
          <p:cNvSpPr>
            <a:spLocks noGrp="1"/>
          </p:cNvSpPr>
          <p:nvPr>
            <p:ph type="title"/>
          </p:nvPr>
        </p:nvSpPr>
        <p:spPr>
          <a:xfrm>
            <a:off x="457200" y="197768"/>
            <a:ext cx="8229600" cy="1143000"/>
          </a:xfrm>
        </p:spPr>
        <p:txBody>
          <a:bodyPr/>
          <a:lstStyle/>
          <a:p>
            <a:r>
              <a:rPr lang="fr-FR" dirty="0" smtClean="0"/>
              <a:t>Applications théorème d’EULER </a:t>
            </a:r>
            <a:endParaRPr lang="fr-FR" dirty="0"/>
          </a:p>
        </p:txBody>
      </p:sp>
      <p:pic>
        <p:nvPicPr>
          <p:cNvPr id="9" name="Image 3" descr="images.jpeg"/>
          <p:cNvPicPr>
            <a:picLocks noChangeAspect="1"/>
          </p:cNvPicPr>
          <p:nvPr/>
        </p:nvPicPr>
        <p:blipFill>
          <a:blip r:embed="rId3" cstate="print">
            <a:lum bright="-10000"/>
          </a:blip>
          <a:srcRect/>
          <a:stretch>
            <a:fillRect/>
          </a:stretch>
        </p:blipFill>
        <p:spPr bwMode="auto">
          <a:xfrm>
            <a:off x="5292080" y="2204864"/>
            <a:ext cx="3302000" cy="2463800"/>
          </a:xfrm>
          <a:prstGeom prst="rect">
            <a:avLst/>
          </a:prstGeom>
          <a:noFill/>
          <a:ln w="9525">
            <a:noFill/>
            <a:miter lim="800000"/>
            <a:headEnd/>
            <a:tailEnd/>
          </a:ln>
        </p:spPr>
      </p:pic>
      <p:sp>
        <p:nvSpPr>
          <p:cNvPr id="10" name="ZoneTexte 9"/>
          <p:cNvSpPr txBox="1"/>
          <p:nvPr/>
        </p:nvSpPr>
        <p:spPr>
          <a:xfrm>
            <a:off x="4932040" y="5157192"/>
            <a:ext cx="4032448" cy="523220"/>
          </a:xfrm>
          <a:prstGeom prst="rect">
            <a:avLst/>
          </a:prstGeom>
          <a:noFill/>
        </p:spPr>
        <p:txBody>
          <a:bodyPr wrap="square" rtlCol="0">
            <a:spAutoFit/>
          </a:bodyPr>
          <a:lstStyle/>
          <a:p>
            <a:pPr algn="ctr"/>
            <a:r>
              <a:rPr lang="fr-FR" sz="2800" dirty="0" smtClean="0"/>
              <a:t>Calcul résistance barrage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6354" name="Picture 2"/>
          <p:cNvPicPr>
            <a:picLocks noChangeAspect="1" noChangeArrowheads="1"/>
          </p:cNvPicPr>
          <p:nvPr/>
        </p:nvPicPr>
        <p:blipFill>
          <a:blip r:embed="rId3" cstate="print"/>
          <a:srcRect l="23798" t="27532" r="49637" b="50812"/>
          <a:stretch>
            <a:fillRect/>
          </a:stretch>
        </p:blipFill>
        <p:spPr bwMode="auto">
          <a:xfrm>
            <a:off x="1619672" y="2132856"/>
            <a:ext cx="5655901" cy="2592288"/>
          </a:xfrm>
          <a:prstGeom prst="rect">
            <a:avLst/>
          </a:prstGeom>
          <a:noFill/>
          <a:ln w="9525">
            <a:noFill/>
            <a:miter lim="800000"/>
            <a:headEnd/>
            <a:tailEnd/>
          </a:ln>
        </p:spPr>
      </p:pic>
      <p:sp>
        <p:nvSpPr>
          <p:cNvPr id="5" name="Titre 1"/>
          <p:cNvSpPr>
            <a:spLocks noGrp="1"/>
          </p:cNvSpPr>
          <p:nvPr>
            <p:ph type="title"/>
          </p:nvPr>
        </p:nvSpPr>
        <p:spPr>
          <a:xfrm>
            <a:off x="457200" y="53752"/>
            <a:ext cx="8229600" cy="1143000"/>
          </a:xfrm>
        </p:spPr>
        <p:txBody>
          <a:bodyPr>
            <a:normAutofit fontScale="90000"/>
          </a:bodyPr>
          <a:lstStyle/>
          <a:p>
            <a:r>
              <a:rPr lang="fr-FR" dirty="0" smtClean="0"/>
              <a:t>Applications : TORICELLI</a:t>
            </a:r>
            <a:br>
              <a:rPr lang="fr-FR" dirty="0" smtClean="0"/>
            </a:br>
            <a:r>
              <a:rPr lang="fr-FR" dirty="0" smtClean="0"/>
              <a:t>Vidange de réservoir </a:t>
            </a:r>
            <a:endParaRPr lang="fr-FR" dirty="0"/>
          </a:p>
        </p:txBody>
      </p:sp>
      <p:graphicFrame>
        <p:nvGraphicFramePr>
          <p:cNvPr id="996355" name="Object 3"/>
          <p:cNvGraphicFramePr>
            <a:graphicFrameLocks noChangeAspect="1"/>
          </p:cNvGraphicFramePr>
          <p:nvPr/>
        </p:nvGraphicFramePr>
        <p:xfrm>
          <a:off x="223838" y="5013325"/>
          <a:ext cx="3109912" cy="1006475"/>
        </p:xfrm>
        <a:graphic>
          <a:graphicData uri="http://schemas.openxmlformats.org/presentationml/2006/ole">
            <mc:AlternateContent xmlns:mc="http://schemas.openxmlformats.org/markup-compatibility/2006">
              <mc:Choice xmlns:v="urn:schemas-microsoft-com:vml" Requires="v">
                <p:oleObj spid="_x0000_s996399" name="Équation" r:id="rId4" imgW="787320" imgH="253800" progId="Equation.3">
                  <p:embed/>
                </p:oleObj>
              </mc:Choice>
              <mc:Fallback>
                <p:oleObj name="Équation" r:id="rId4" imgW="787320" imgH="2538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8" y="5013325"/>
                        <a:ext cx="3109912" cy="100647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7" name="Flèche droite 6"/>
          <p:cNvSpPr/>
          <p:nvPr/>
        </p:nvSpPr>
        <p:spPr>
          <a:xfrm>
            <a:off x="3563888" y="5373216"/>
            <a:ext cx="7200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996356" name="Object 3"/>
          <p:cNvGraphicFramePr>
            <a:graphicFrameLocks noChangeAspect="1"/>
          </p:cNvGraphicFramePr>
          <p:nvPr/>
        </p:nvGraphicFramePr>
        <p:xfrm>
          <a:off x="4449763" y="4987925"/>
          <a:ext cx="4519612" cy="1055688"/>
        </p:xfrm>
        <a:graphic>
          <a:graphicData uri="http://schemas.openxmlformats.org/presentationml/2006/ole">
            <mc:AlternateContent xmlns:mc="http://schemas.openxmlformats.org/markup-compatibility/2006">
              <mc:Choice xmlns:v="urn:schemas-microsoft-com:vml" Requires="v">
                <p:oleObj spid="_x0000_s996400" name="Équation" r:id="rId6" imgW="1143000" imgH="266400" progId="Equation.3">
                  <p:embed/>
                </p:oleObj>
              </mc:Choice>
              <mc:Fallback>
                <p:oleObj name="Équation" r:id="rId6" imgW="1143000" imgH="2664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9763" y="4987925"/>
                        <a:ext cx="4519612" cy="105568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2699792" y="1484784"/>
            <a:ext cx="3600400" cy="584775"/>
          </a:xfrm>
          <a:prstGeom prst="rect">
            <a:avLst/>
          </a:prstGeom>
          <a:noFill/>
        </p:spPr>
        <p:txBody>
          <a:bodyPr wrap="square" rtlCol="0">
            <a:spAutoFit/>
          </a:bodyPr>
          <a:lstStyle/>
          <a:p>
            <a:pPr algn="ctr"/>
            <a:r>
              <a:rPr lang="fr-FR" sz="3200" dirty="0" smtClean="0"/>
              <a:t>Débit théorique </a:t>
            </a:r>
            <a:endParaRPr lang="fr-FR" sz="3200" baseline="-25000" dirty="0"/>
          </a:p>
        </p:txBody>
      </p:sp>
      <p:sp>
        <p:nvSpPr>
          <p:cNvPr id="8" name="ZoneTexte 7"/>
          <p:cNvSpPr txBox="1"/>
          <p:nvPr/>
        </p:nvSpPr>
        <p:spPr>
          <a:xfrm>
            <a:off x="2047020" y="2852936"/>
            <a:ext cx="583471" cy="523220"/>
          </a:xfrm>
          <a:prstGeom prst="rect">
            <a:avLst/>
          </a:prstGeom>
          <a:solidFill>
            <a:schemeClr val="bg1"/>
          </a:solidFill>
        </p:spPr>
        <p:txBody>
          <a:bodyPr wrap="square" rtlCol="0">
            <a:spAutoFit/>
          </a:bodyPr>
          <a:lstStyle/>
          <a:p>
            <a:pPr algn="ctr"/>
            <a:r>
              <a:rPr lang="fr-FR" sz="2800" dirty="0" smtClean="0"/>
              <a:t>H</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355"/>
                                        </p:tgtEl>
                                        <p:attrNameLst>
                                          <p:attrName>style.visibility</p:attrName>
                                        </p:attrNameLst>
                                      </p:cBhvr>
                                      <p:to>
                                        <p:strVal val="visible"/>
                                      </p:to>
                                    </p:set>
                                    <p:animEffect transition="in" filter="fade">
                                      <p:cBhvr>
                                        <p:cTn id="7" dur="2000"/>
                                        <p:tgtEl>
                                          <p:spTgt spid="996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6356"/>
                                        </p:tgtEl>
                                        <p:attrNameLst>
                                          <p:attrName>style.visibility</p:attrName>
                                        </p:attrNameLst>
                                      </p:cBhvr>
                                      <p:to>
                                        <p:strVal val="visible"/>
                                      </p:to>
                                    </p:set>
                                    <p:animEffect transition="in" filter="fade">
                                      <p:cBhvr>
                                        <p:cTn id="12" dur="2000"/>
                                        <p:tgtEl>
                                          <p:spTgt spid="996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6355" name="Object 3"/>
          <p:cNvGraphicFramePr>
            <a:graphicFrameLocks noChangeAspect="1"/>
          </p:cNvGraphicFramePr>
          <p:nvPr/>
        </p:nvGraphicFramePr>
        <p:xfrm>
          <a:off x="1519238" y="4749800"/>
          <a:ext cx="5422900" cy="1055688"/>
        </p:xfrm>
        <a:graphic>
          <a:graphicData uri="http://schemas.openxmlformats.org/presentationml/2006/ole">
            <mc:AlternateContent xmlns:mc="http://schemas.openxmlformats.org/markup-compatibility/2006">
              <mc:Choice xmlns:v="urn:schemas-microsoft-com:vml" Requires="v">
                <p:oleObj spid="_x0000_s997400" name="Équation" r:id="rId3" imgW="1371600" imgH="266400" progId="Equation.3">
                  <p:embed/>
                </p:oleObj>
              </mc:Choice>
              <mc:Fallback>
                <p:oleObj name="Équation" r:id="rId3" imgW="1371600" imgH="266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8" y="4749800"/>
                        <a:ext cx="5422900" cy="105568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6" name="ZoneTexte 5"/>
          <p:cNvSpPr txBox="1"/>
          <p:nvPr/>
        </p:nvSpPr>
        <p:spPr>
          <a:xfrm>
            <a:off x="2339752" y="1404065"/>
            <a:ext cx="3600400" cy="584775"/>
          </a:xfrm>
          <a:prstGeom prst="rect">
            <a:avLst/>
          </a:prstGeom>
          <a:noFill/>
        </p:spPr>
        <p:txBody>
          <a:bodyPr wrap="square" rtlCol="0">
            <a:spAutoFit/>
          </a:bodyPr>
          <a:lstStyle/>
          <a:p>
            <a:pPr algn="ctr"/>
            <a:r>
              <a:rPr lang="fr-FR" sz="3200" dirty="0" smtClean="0"/>
              <a:t>Débit réel </a:t>
            </a:r>
            <a:endParaRPr lang="fr-FR" sz="3200" baseline="-25000" dirty="0"/>
          </a:p>
        </p:txBody>
      </p:sp>
      <p:pic>
        <p:nvPicPr>
          <p:cNvPr id="997379" name="Picture 3"/>
          <p:cNvPicPr>
            <a:picLocks noChangeAspect="1" noChangeArrowheads="1"/>
          </p:cNvPicPr>
          <p:nvPr/>
        </p:nvPicPr>
        <p:blipFill>
          <a:blip r:embed="rId5" cstate="print"/>
          <a:srcRect l="23244" t="43312" r="65687" b="34048"/>
          <a:stretch>
            <a:fillRect/>
          </a:stretch>
        </p:blipFill>
        <p:spPr bwMode="auto">
          <a:xfrm>
            <a:off x="6012160" y="2096852"/>
            <a:ext cx="2160240" cy="2484276"/>
          </a:xfrm>
          <a:prstGeom prst="rect">
            <a:avLst/>
          </a:prstGeom>
          <a:noFill/>
          <a:ln w="9525">
            <a:noFill/>
            <a:miter lim="800000"/>
            <a:headEnd/>
            <a:tailEnd/>
          </a:ln>
        </p:spPr>
      </p:pic>
      <p:pic>
        <p:nvPicPr>
          <p:cNvPr id="7" name="Picture 2"/>
          <p:cNvPicPr>
            <a:picLocks noChangeAspect="1" noChangeArrowheads="1"/>
          </p:cNvPicPr>
          <p:nvPr/>
        </p:nvPicPr>
        <p:blipFill>
          <a:blip r:embed="rId6" cstate="print"/>
          <a:srcRect l="23798" t="27532" r="49637" b="50812"/>
          <a:stretch>
            <a:fillRect/>
          </a:stretch>
        </p:blipFill>
        <p:spPr bwMode="auto">
          <a:xfrm>
            <a:off x="539552" y="2060848"/>
            <a:ext cx="5027468" cy="2304256"/>
          </a:xfrm>
          <a:prstGeom prst="rect">
            <a:avLst/>
          </a:prstGeom>
          <a:noFill/>
          <a:ln w="9525">
            <a:noFill/>
            <a:miter lim="800000"/>
            <a:headEnd/>
            <a:tailEnd/>
          </a:ln>
        </p:spPr>
      </p:pic>
      <p:cxnSp>
        <p:nvCxnSpPr>
          <p:cNvPr id="9" name="Connecteur droit avec flèche 8"/>
          <p:cNvCxnSpPr/>
          <p:nvPr/>
        </p:nvCxnSpPr>
        <p:spPr>
          <a:xfrm flipV="1">
            <a:off x="3635896" y="3573016"/>
            <a:ext cx="2304256" cy="21602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2974176" y="3580552"/>
            <a:ext cx="720080" cy="6480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43608" y="6021288"/>
            <a:ext cx="6912768" cy="584775"/>
          </a:xfrm>
          <a:prstGeom prst="rect">
            <a:avLst/>
          </a:prstGeom>
          <a:noFill/>
        </p:spPr>
        <p:txBody>
          <a:bodyPr wrap="square" rtlCol="0">
            <a:spAutoFit/>
          </a:bodyPr>
          <a:lstStyle/>
          <a:p>
            <a:pPr algn="ctr"/>
            <a:r>
              <a:rPr lang="fr-FR" sz="3200" dirty="0" smtClean="0"/>
              <a:t>Coefficient de contraction (C</a:t>
            </a:r>
            <a:r>
              <a:rPr lang="fr-FR" sz="3200" baseline="-25000" dirty="0" smtClean="0"/>
              <a:t>c</a:t>
            </a:r>
            <a:r>
              <a:rPr lang="fr-FR" sz="3200" dirty="0" smtClean="0"/>
              <a:t>) = </a:t>
            </a:r>
            <a:r>
              <a:rPr lang="fr-FR" sz="3200" dirty="0" smtClean="0">
                <a:sym typeface="Symbol"/>
              </a:rPr>
              <a:t></a:t>
            </a:r>
            <a:r>
              <a:rPr lang="fr-FR" sz="3200" baseline="-25000" dirty="0" smtClean="0">
                <a:sym typeface="Symbol"/>
              </a:rPr>
              <a:t>1</a:t>
            </a:r>
            <a:r>
              <a:rPr lang="fr-FR" sz="3200" dirty="0" smtClean="0">
                <a:sym typeface="Symbol"/>
              </a:rPr>
              <a:t></a:t>
            </a:r>
            <a:r>
              <a:rPr lang="fr-FR" sz="3200" baseline="-25000" dirty="0" smtClean="0">
                <a:sym typeface="Symbol"/>
              </a:rPr>
              <a:t>2</a:t>
            </a:r>
            <a:endParaRPr lang="fr-FR" sz="3200" baseline="-25000" dirty="0"/>
          </a:p>
        </p:txBody>
      </p:sp>
      <p:sp>
        <p:nvSpPr>
          <p:cNvPr id="14" name="Titre 1"/>
          <p:cNvSpPr>
            <a:spLocks noGrp="1"/>
          </p:cNvSpPr>
          <p:nvPr>
            <p:ph type="title"/>
          </p:nvPr>
        </p:nvSpPr>
        <p:spPr>
          <a:xfrm>
            <a:off x="457200" y="53752"/>
            <a:ext cx="8229600" cy="1143000"/>
          </a:xfrm>
        </p:spPr>
        <p:txBody>
          <a:bodyPr>
            <a:normAutofit fontScale="90000"/>
          </a:bodyPr>
          <a:lstStyle/>
          <a:p>
            <a:r>
              <a:rPr lang="fr-FR" dirty="0" smtClean="0"/>
              <a:t>Applications : TORICELLI</a:t>
            </a:r>
            <a:br>
              <a:rPr lang="fr-FR" dirty="0" smtClean="0"/>
            </a:br>
            <a:r>
              <a:rPr lang="fr-FR" dirty="0" smtClean="0"/>
              <a:t>Vidange de réservoir </a:t>
            </a:r>
            <a:endParaRPr lang="fr-FR" dirty="0"/>
          </a:p>
        </p:txBody>
      </p:sp>
      <p:sp>
        <p:nvSpPr>
          <p:cNvPr id="10" name="ZoneTexte 9"/>
          <p:cNvSpPr txBox="1"/>
          <p:nvPr/>
        </p:nvSpPr>
        <p:spPr>
          <a:xfrm>
            <a:off x="908536" y="2684210"/>
            <a:ext cx="439455" cy="523220"/>
          </a:xfrm>
          <a:prstGeom prst="rect">
            <a:avLst/>
          </a:prstGeom>
          <a:solidFill>
            <a:schemeClr val="bg1"/>
          </a:solidFill>
        </p:spPr>
        <p:txBody>
          <a:bodyPr wrap="square" rtlCol="0">
            <a:spAutoFit/>
          </a:bodyPr>
          <a:lstStyle/>
          <a:p>
            <a:pPr algn="ctr"/>
            <a:r>
              <a:rPr lang="fr-FR" sz="2800" dirty="0" smtClean="0"/>
              <a:t>H</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355"/>
                                        </p:tgtEl>
                                        <p:attrNameLst>
                                          <p:attrName>style.visibility</p:attrName>
                                        </p:attrNameLst>
                                      </p:cBhvr>
                                      <p:to>
                                        <p:strVal val="visible"/>
                                      </p:to>
                                    </p:set>
                                    <p:animEffect transition="in" filter="fade">
                                      <p:cBhvr>
                                        <p:cTn id="7" dur="2000"/>
                                        <p:tgtEl>
                                          <p:spTgt spid="996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C</a:t>
            </a:r>
            <a:r>
              <a:rPr lang="fr-FR" baseline="-25000" dirty="0" smtClean="0"/>
              <a:t>c</a:t>
            </a:r>
            <a:r>
              <a:rPr lang="fr-FR" dirty="0" smtClean="0"/>
              <a:t>= f(forme orifice)</a:t>
            </a:r>
            <a:endParaRPr lang="fr-FR" dirty="0"/>
          </a:p>
        </p:txBody>
      </p:sp>
      <p:grpSp>
        <p:nvGrpSpPr>
          <p:cNvPr id="12" name="Groupe 11"/>
          <p:cNvGrpSpPr/>
          <p:nvPr/>
        </p:nvGrpSpPr>
        <p:grpSpPr>
          <a:xfrm>
            <a:off x="251520" y="1248598"/>
            <a:ext cx="8064896" cy="5509613"/>
            <a:chOff x="251520" y="1248598"/>
            <a:chExt cx="8064896" cy="5509613"/>
          </a:xfrm>
        </p:grpSpPr>
        <p:pic>
          <p:nvPicPr>
            <p:cNvPr id="1334273" name="Picture 1"/>
            <p:cNvPicPr>
              <a:picLocks noChangeAspect="1" noChangeArrowheads="1"/>
            </p:cNvPicPr>
            <p:nvPr/>
          </p:nvPicPr>
          <p:blipFill>
            <a:blip r:embed="rId2" cstate="print"/>
            <a:srcRect l="17635" t="61796"/>
            <a:stretch>
              <a:fillRect/>
            </a:stretch>
          </p:blipFill>
          <p:spPr bwMode="auto">
            <a:xfrm>
              <a:off x="251520" y="1248598"/>
              <a:ext cx="8004400" cy="5250876"/>
            </a:xfrm>
            <a:prstGeom prst="rect">
              <a:avLst/>
            </a:prstGeom>
            <a:noFill/>
            <a:ln w="9525">
              <a:noFill/>
              <a:miter lim="800000"/>
              <a:headEnd/>
              <a:tailEnd/>
            </a:ln>
            <a:effectLst/>
          </p:spPr>
        </p:pic>
        <p:sp>
          <p:nvSpPr>
            <p:cNvPr id="5" name="ZoneTexte 4"/>
            <p:cNvSpPr txBox="1"/>
            <p:nvPr/>
          </p:nvSpPr>
          <p:spPr>
            <a:xfrm>
              <a:off x="2267744" y="1268760"/>
              <a:ext cx="4032448" cy="584775"/>
            </a:xfrm>
            <a:prstGeom prst="rect">
              <a:avLst/>
            </a:prstGeom>
            <a:solidFill>
              <a:schemeClr val="bg1"/>
            </a:solidFill>
          </p:spPr>
          <p:txBody>
            <a:bodyPr wrap="square" rtlCol="0">
              <a:spAutoFit/>
            </a:bodyPr>
            <a:lstStyle/>
            <a:p>
              <a:pPr algn="ctr"/>
              <a:r>
                <a:rPr lang="fr-FR" sz="3200" dirty="0" smtClean="0"/>
                <a:t>Ajutages ou orifices</a:t>
              </a:r>
              <a:endParaRPr lang="fr-FR" sz="3200" dirty="0"/>
            </a:p>
          </p:txBody>
        </p:sp>
        <p:sp>
          <p:nvSpPr>
            <p:cNvPr id="6" name="ZoneTexte 5"/>
            <p:cNvSpPr txBox="1"/>
            <p:nvPr/>
          </p:nvSpPr>
          <p:spPr>
            <a:xfrm>
              <a:off x="6012160" y="5445224"/>
              <a:ext cx="2304256" cy="954107"/>
            </a:xfrm>
            <a:prstGeom prst="rect">
              <a:avLst/>
            </a:prstGeom>
            <a:solidFill>
              <a:schemeClr val="bg1"/>
            </a:solidFill>
          </p:spPr>
          <p:txBody>
            <a:bodyPr wrap="square" rtlCol="0">
              <a:spAutoFit/>
            </a:bodyPr>
            <a:lstStyle/>
            <a:p>
              <a:pPr algn="ctr"/>
              <a:r>
                <a:rPr lang="fr-FR" sz="2800" dirty="0" smtClean="0"/>
                <a:t>Rentrant </a:t>
              </a:r>
            </a:p>
            <a:p>
              <a:pPr algn="ctr"/>
              <a:r>
                <a:rPr lang="fr-FR" sz="2800" dirty="0" smtClean="0"/>
                <a:t>(de BORDA)</a:t>
              </a:r>
              <a:endParaRPr lang="fr-FR" sz="2800" dirty="0"/>
            </a:p>
          </p:txBody>
        </p:sp>
        <p:sp>
          <p:nvSpPr>
            <p:cNvPr id="7" name="ZoneTexte 6"/>
            <p:cNvSpPr txBox="1"/>
            <p:nvPr/>
          </p:nvSpPr>
          <p:spPr>
            <a:xfrm>
              <a:off x="3347864" y="5301208"/>
              <a:ext cx="2304256" cy="954107"/>
            </a:xfrm>
            <a:prstGeom prst="rect">
              <a:avLst/>
            </a:prstGeom>
            <a:solidFill>
              <a:schemeClr val="bg1"/>
            </a:solidFill>
          </p:spPr>
          <p:txBody>
            <a:bodyPr wrap="square" rtlCol="0">
              <a:spAutoFit/>
            </a:bodyPr>
            <a:lstStyle/>
            <a:p>
              <a:pPr algn="ctr"/>
              <a:r>
                <a:rPr lang="fr-FR" sz="2800" dirty="0" smtClean="0"/>
                <a:t>Forme de tuyère</a:t>
              </a:r>
              <a:endParaRPr lang="fr-FR" sz="2800" dirty="0"/>
            </a:p>
          </p:txBody>
        </p:sp>
        <p:sp>
          <p:nvSpPr>
            <p:cNvPr id="8" name="ZoneTexte 7"/>
            <p:cNvSpPr txBox="1"/>
            <p:nvPr/>
          </p:nvSpPr>
          <p:spPr>
            <a:xfrm>
              <a:off x="539552" y="5373216"/>
              <a:ext cx="2736304" cy="1384995"/>
            </a:xfrm>
            <a:prstGeom prst="rect">
              <a:avLst/>
            </a:prstGeom>
            <a:solidFill>
              <a:schemeClr val="bg1"/>
            </a:solidFill>
          </p:spPr>
          <p:txBody>
            <a:bodyPr wrap="square" rtlCol="0">
              <a:spAutoFit/>
            </a:bodyPr>
            <a:lstStyle/>
            <a:p>
              <a:pPr algn="ctr"/>
              <a:r>
                <a:rPr lang="fr-FR" sz="2800" dirty="0" smtClean="0"/>
                <a:t>En mince paroi (trou rond , rectangulaire)</a:t>
              </a:r>
              <a:endParaRPr lang="fr-FR" sz="2800" dirty="0"/>
            </a:p>
          </p:txBody>
        </p:sp>
        <p:sp>
          <p:nvSpPr>
            <p:cNvPr id="9" name="ZoneTexte 8"/>
            <p:cNvSpPr txBox="1"/>
            <p:nvPr/>
          </p:nvSpPr>
          <p:spPr>
            <a:xfrm>
              <a:off x="1115616" y="4653136"/>
              <a:ext cx="1440160" cy="523220"/>
            </a:xfrm>
            <a:prstGeom prst="rect">
              <a:avLst/>
            </a:prstGeom>
            <a:solidFill>
              <a:schemeClr val="bg1"/>
            </a:solidFill>
          </p:spPr>
          <p:txBody>
            <a:bodyPr wrap="square" rtlCol="0">
              <a:spAutoFit/>
            </a:bodyPr>
            <a:lstStyle/>
            <a:p>
              <a:pPr algn="ctr"/>
              <a:r>
                <a:rPr lang="fr-FR" sz="2800" dirty="0" smtClean="0"/>
                <a:t>C</a:t>
              </a:r>
              <a:r>
                <a:rPr lang="fr-FR" sz="2800" baseline="-25000" dirty="0" smtClean="0"/>
                <a:t>c</a:t>
              </a:r>
              <a:r>
                <a:rPr lang="fr-FR" sz="2800" dirty="0" smtClean="0"/>
                <a:t> = 0,6</a:t>
              </a:r>
              <a:endParaRPr lang="fr-FR" sz="2800" dirty="0"/>
            </a:p>
          </p:txBody>
        </p:sp>
        <p:sp>
          <p:nvSpPr>
            <p:cNvPr id="10" name="ZoneTexte 9"/>
            <p:cNvSpPr txBox="1"/>
            <p:nvPr/>
          </p:nvSpPr>
          <p:spPr>
            <a:xfrm>
              <a:off x="3851920" y="4653136"/>
              <a:ext cx="1440160" cy="523220"/>
            </a:xfrm>
            <a:prstGeom prst="rect">
              <a:avLst/>
            </a:prstGeom>
            <a:solidFill>
              <a:schemeClr val="bg1"/>
            </a:solidFill>
          </p:spPr>
          <p:txBody>
            <a:bodyPr wrap="square" rtlCol="0">
              <a:spAutoFit/>
            </a:bodyPr>
            <a:lstStyle/>
            <a:p>
              <a:pPr algn="ctr"/>
              <a:r>
                <a:rPr lang="fr-FR" sz="2800" dirty="0" smtClean="0"/>
                <a:t>C</a:t>
              </a:r>
              <a:r>
                <a:rPr lang="fr-FR" sz="2800" baseline="-25000" dirty="0" smtClean="0"/>
                <a:t>c</a:t>
              </a:r>
              <a:r>
                <a:rPr lang="fr-FR" sz="2800" dirty="0" smtClean="0"/>
                <a:t> = 1</a:t>
              </a:r>
              <a:endParaRPr lang="fr-FR" sz="2800" dirty="0"/>
            </a:p>
          </p:txBody>
        </p:sp>
        <p:sp>
          <p:nvSpPr>
            <p:cNvPr id="11" name="ZoneTexte 10"/>
            <p:cNvSpPr txBox="1"/>
            <p:nvPr/>
          </p:nvSpPr>
          <p:spPr>
            <a:xfrm>
              <a:off x="6084168" y="4653136"/>
              <a:ext cx="1440160" cy="523220"/>
            </a:xfrm>
            <a:prstGeom prst="rect">
              <a:avLst/>
            </a:prstGeom>
            <a:solidFill>
              <a:schemeClr val="bg1"/>
            </a:solidFill>
          </p:spPr>
          <p:txBody>
            <a:bodyPr wrap="square" rtlCol="0">
              <a:spAutoFit/>
            </a:bodyPr>
            <a:lstStyle/>
            <a:p>
              <a:pPr algn="ctr"/>
              <a:r>
                <a:rPr lang="fr-FR" sz="2800" dirty="0" smtClean="0"/>
                <a:t>C</a:t>
              </a:r>
              <a:r>
                <a:rPr lang="fr-FR" sz="2800" baseline="-25000" dirty="0" smtClean="0"/>
                <a:t>c</a:t>
              </a:r>
              <a:r>
                <a:rPr lang="fr-FR" sz="2800" dirty="0" smtClean="0"/>
                <a:t> = 0,5</a:t>
              </a:r>
              <a:endParaRPr lang="fr-FR" sz="2800" dirty="0"/>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99392"/>
            <a:ext cx="8229600" cy="1143000"/>
          </a:xfrm>
        </p:spPr>
        <p:txBody>
          <a:bodyPr/>
          <a:lstStyle/>
          <a:p>
            <a:r>
              <a:rPr lang="fr-FR" dirty="0" smtClean="0"/>
              <a:t>Applications: tubes de PITOT</a:t>
            </a:r>
            <a:endParaRPr lang="fr-FR" dirty="0"/>
          </a:p>
        </p:txBody>
      </p:sp>
      <p:pic>
        <p:nvPicPr>
          <p:cNvPr id="2050" name="Picture 2"/>
          <p:cNvPicPr>
            <a:picLocks noChangeAspect="1" noChangeArrowheads="1"/>
          </p:cNvPicPr>
          <p:nvPr/>
        </p:nvPicPr>
        <p:blipFill>
          <a:blip r:embed="rId3" cstate="print"/>
          <a:srcRect/>
          <a:stretch>
            <a:fillRect/>
          </a:stretch>
        </p:blipFill>
        <p:spPr bwMode="auto">
          <a:xfrm>
            <a:off x="1043608" y="908720"/>
            <a:ext cx="6840760" cy="5620713"/>
          </a:xfrm>
          <a:prstGeom prst="rect">
            <a:avLst/>
          </a:prstGeom>
          <a:noFill/>
          <a:ln w="9525">
            <a:noFill/>
            <a:miter lim="800000"/>
            <a:headEnd/>
            <a:tailEnd/>
          </a:ln>
        </p:spPr>
      </p:pic>
      <p:sp>
        <p:nvSpPr>
          <p:cNvPr id="4" name="ZoneTexte 3"/>
          <p:cNvSpPr txBox="1"/>
          <p:nvPr/>
        </p:nvSpPr>
        <p:spPr>
          <a:xfrm>
            <a:off x="2339752" y="4607960"/>
            <a:ext cx="504056" cy="523220"/>
          </a:xfrm>
          <a:prstGeom prst="rect">
            <a:avLst/>
          </a:prstGeom>
          <a:noFill/>
        </p:spPr>
        <p:txBody>
          <a:bodyPr wrap="square" rtlCol="0">
            <a:spAutoFit/>
          </a:bodyPr>
          <a:lstStyle/>
          <a:p>
            <a:pPr algn="ctr"/>
            <a:r>
              <a:rPr lang="fr-FR" sz="2800" dirty="0" smtClean="0"/>
              <a:t>A</a:t>
            </a:r>
            <a:endParaRPr lang="fr-FR" sz="2800" dirty="0"/>
          </a:p>
        </p:txBody>
      </p:sp>
      <p:sp>
        <p:nvSpPr>
          <p:cNvPr id="5" name="ZoneTexte 4"/>
          <p:cNvSpPr txBox="1"/>
          <p:nvPr/>
        </p:nvSpPr>
        <p:spPr>
          <a:xfrm>
            <a:off x="3212792" y="5220256"/>
            <a:ext cx="413761" cy="523220"/>
          </a:xfrm>
          <a:prstGeom prst="rect">
            <a:avLst/>
          </a:prstGeom>
          <a:noFill/>
        </p:spPr>
        <p:txBody>
          <a:bodyPr wrap="square" rtlCol="0">
            <a:spAutoFit/>
          </a:bodyPr>
          <a:lstStyle/>
          <a:p>
            <a:pPr algn="ctr"/>
            <a:r>
              <a:rPr lang="fr-FR" sz="2800" dirty="0" smtClean="0"/>
              <a:t>B</a:t>
            </a:r>
            <a:endParaRPr lang="fr-FR" sz="2800" baseline="-25000" dirty="0"/>
          </a:p>
        </p:txBody>
      </p:sp>
      <p:sp>
        <p:nvSpPr>
          <p:cNvPr id="6" name="Multiplier 5"/>
          <p:cNvSpPr/>
          <p:nvPr/>
        </p:nvSpPr>
        <p:spPr>
          <a:xfrm>
            <a:off x="3235380" y="5013176"/>
            <a:ext cx="345380" cy="31466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Multiplier 6"/>
          <p:cNvSpPr/>
          <p:nvPr/>
        </p:nvSpPr>
        <p:spPr>
          <a:xfrm>
            <a:off x="2404938" y="5023682"/>
            <a:ext cx="345380" cy="31466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p:cNvSpPr txBox="1"/>
          <p:nvPr/>
        </p:nvSpPr>
        <p:spPr>
          <a:xfrm>
            <a:off x="3131840" y="1997784"/>
            <a:ext cx="504056" cy="523220"/>
          </a:xfrm>
          <a:prstGeom prst="rect">
            <a:avLst/>
          </a:prstGeom>
          <a:noFill/>
        </p:spPr>
        <p:txBody>
          <a:bodyPr wrap="square" rtlCol="0">
            <a:spAutoFit/>
          </a:bodyPr>
          <a:lstStyle/>
          <a:p>
            <a:pPr algn="ctr"/>
            <a:r>
              <a:rPr lang="fr-FR" sz="2800" dirty="0" smtClean="0"/>
              <a:t>C</a:t>
            </a:r>
            <a:endParaRPr lang="fr-FR" sz="2800" dirty="0"/>
          </a:p>
        </p:txBody>
      </p:sp>
      <p:sp>
        <p:nvSpPr>
          <p:cNvPr id="9" name="Multiplier 8"/>
          <p:cNvSpPr/>
          <p:nvPr/>
        </p:nvSpPr>
        <p:spPr>
          <a:xfrm>
            <a:off x="3212792" y="2413506"/>
            <a:ext cx="345380" cy="31466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 name="ZoneTexte 9"/>
          <p:cNvSpPr txBox="1"/>
          <p:nvPr/>
        </p:nvSpPr>
        <p:spPr>
          <a:xfrm>
            <a:off x="5157407" y="5220256"/>
            <a:ext cx="413761" cy="523220"/>
          </a:xfrm>
          <a:prstGeom prst="rect">
            <a:avLst/>
          </a:prstGeom>
          <a:noFill/>
        </p:spPr>
        <p:txBody>
          <a:bodyPr wrap="square" rtlCol="0">
            <a:spAutoFit/>
          </a:bodyPr>
          <a:lstStyle/>
          <a:p>
            <a:pPr algn="ctr"/>
            <a:r>
              <a:rPr lang="fr-FR" sz="2800" dirty="0" smtClean="0"/>
              <a:t>E</a:t>
            </a:r>
            <a:endParaRPr lang="fr-FR" sz="2800" baseline="-25000" dirty="0"/>
          </a:p>
        </p:txBody>
      </p:sp>
      <p:sp>
        <p:nvSpPr>
          <p:cNvPr id="11" name="Multiplier 10"/>
          <p:cNvSpPr/>
          <p:nvPr/>
        </p:nvSpPr>
        <p:spPr>
          <a:xfrm>
            <a:off x="5179995" y="5013176"/>
            <a:ext cx="345380" cy="31466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ZoneTexte 11"/>
          <p:cNvSpPr txBox="1"/>
          <p:nvPr/>
        </p:nvSpPr>
        <p:spPr>
          <a:xfrm>
            <a:off x="5886431" y="1340768"/>
            <a:ext cx="413761" cy="523220"/>
          </a:xfrm>
          <a:prstGeom prst="rect">
            <a:avLst/>
          </a:prstGeom>
          <a:noFill/>
        </p:spPr>
        <p:txBody>
          <a:bodyPr wrap="square" rtlCol="0">
            <a:spAutoFit/>
          </a:bodyPr>
          <a:lstStyle/>
          <a:p>
            <a:pPr algn="ctr"/>
            <a:r>
              <a:rPr lang="fr-FR" sz="2800" dirty="0" smtClean="0"/>
              <a:t>F</a:t>
            </a:r>
            <a:endParaRPr lang="fr-FR" sz="2800" baseline="-25000" dirty="0"/>
          </a:p>
        </p:txBody>
      </p:sp>
      <p:sp>
        <p:nvSpPr>
          <p:cNvPr id="13" name="Multiplier 12"/>
          <p:cNvSpPr/>
          <p:nvPr/>
        </p:nvSpPr>
        <p:spPr>
          <a:xfrm>
            <a:off x="5909019" y="1700808"/>
            <a:ext cx="345380" cy="31466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5" name="Connecteur droit avec flèche 14"/>
          <p:cNvCxnSpPr/>
          <p:nvPr/>
        </p:nvCxnSpPr>
        <p:spPr>
          <a:xfrm rot="5400000">
            <a:off x="4067944" y="3500214"/>
            <a:ext cx="3312368"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220072" y="3212976"/>
            <a:ext cx="504056" cy="523220"/>
          </a:xfrm>
          <a:prstGeom prst="rect">
            <a:avLst/>
          </a:prstGeom>
          <a:noFill/>
        </p:spPr>
        <p:txBody>
          <a:bodyPr wrap="square" rtlCol="0">
            <a:spAutoFit/>
          </a:bodyPr>
          <a:lstStyle/>
          <a:p>
            <a:r>
              <a:rPr lang="fr-FR" sz="2800" dirty="0" smtClean="0"/>
              <a:t>h’</a:t>
            </a:r>
            <a:endParaRPr lang="fr-FR" sz="2800" dirty="0"/>
          </a:p>
        </p:txBody>
      </p:sp>
      <p:sp>
        <p:nvSpPr>
          <p:cNvPr id="18" name="Rectangle 17"/>
          <p:cNvSpPr/>
          <p:nvPr/>
        </p:nvSpPr>
        <p:spPr>
          <a:xfrm>
            <a:off x="1306930" y="1772816"/>
            <a:ext cx="1008112"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6243950" y="2060848"/>
            <a:ext cx="93610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3588598" y="1772816"/>
            <a:ext cx="115212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p:cNvCxnSpPr/>
          <p:nvPr/>
        </p:nvCxnSpPr>
        <p:spPr>
          <a:xfrm rot="5400000">
            <a:off x="2498753" y="3902305"/>
            <a:ext cx="2562318"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3779912" y="3365376"/>
            <a:ext cx="504056" cy="523220"/>
          </a:xfrm>
          <a:prstGeom prst="rect">
            <a:avLst/>
          </a:prstGeom>
          <a:noFill/>
        </p:spPr>
        <p:txBody>
          <a:bodyPr wrap="square" rtlCol="0">
            <a:spAutoFit/>
          </a:bodyPr>
          <a:lstStyle/>
          <a:p>
            <a:r>
              <a:rPr lang="fr-FR" sz="2800" dirty="0" smtClean="0"/>
              <a:t>h</a:t>
            </a:r>
            <a:endParaRPr lang="fr-FR" sz="2800" dirty="0"/>
          </a:p>
        </p:txBody>
      </p:sp>
      <p:sp>
        <p:nvSpPr>
          <p:cNvPr id="24" name="ZoneTexte 23"/>
          <p:cNvSpPr txBox="1"/>
          <p:nvPr/>
        </p:nvSpPr>
        <p:spPr>
          <a:xfrm>
            <a:off x="4693428" y="1916832"/>
            <a:ext cx="792088" cy="523220"/>
          </a:xfrm>
          <a:prstGeom prst="rect">
            <a:avLst/>
          </a:prstGeom>
          <a:noFill/>
        </p:spPr>
        <p:txBody>
          <a:bodyPr wrap="square" rtlCol="0">
            <a:spAutoFit/>
          </a:bodyPr>
          <a:lstStyle/>
          <a:p>
            <a:pPr algn="ctr"/>
            <a:r>
              <a:rPr lang="fr-FR" sz="2800" dirty="0" smtClean="0">
                <a:sym typeface="Symbol"/>
              </a:rPr>
              <a:t>h</a:t>
            </a:r>
            <a:endParaRPr lang="fr-FR" sz="2800" dirty="0"/>
          </a:p>
        </p:txBody>
      </p:sp>
      <p:graphicFrame>
        <p:nvGraphicFramePr>
          <p:cNvPr id="891905" name="Object 1"/>
          <p:cNvGraphicFramePr>
            <a:graphicFrameLocks noChangeAspect="1"/>
          </p:cNvGraphicFramePr>
          <p:nvPr/>
        </p:nvGraphicFramePr>
        <p:xfrm>
          <a:off x="6502400" y="3716338"/>
          <a:ext cx="2041525" cy="682625"/>
        </p:xfrm>
        <a:graphic>
          <a:graphicData uri="http://schemas.openxmlformats.org/presentationml/2006/ole">
            <mc:AlternateContent xmlns:mc="http://schemas.openxmlformats.org/markup-compatibility/2006">
              <mc:Choice xmlns:v="urn:schemas-microsoft-com:vml" Requires="v">
                <p:oleObj spid="_x0000_s891927" name="Équation" r:id="rId4" imgW="761760" imgH="253800" progId="Equation.3">
                  <p:embed/>
                </p:oleObj>
              </mc:Choice>
              <mc:Fallback>
                <p:oleObj name="Équation" r:id="rId4" imgW="761760" imgH="25380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400" y="3716338"/>
                        <a:ext cx="2041525" cy="682625"/>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8"/>
                                        </p:tgtEl>
                                      </p:cBhvr>
                                    </p:animEffect>
                                    <p:set>
                                      <p:cBhvr>
                                        <p:cTn id="7" dur="1" fill="hold">
                                          <p:stCondLst>
                                            <p:cond delay="19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20"/>
                                        </p:tgtEl>
                                      </p:cBhvr>
                                    </p:animEffect>
                                    <p:set>
                                      <p:cBhvr>
                                        <p:cTn id="10" dur="1" fill="hold">
                                          <p:stCondLst>
                                            <p:cond delay="19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9"/>
                                        </p:tgtEl>
                                      </p:cBhvr>
                                    </p:animEffect>
                                    <p:set>
                                      <p:cBhvr>
                                        <p:cTn id="13" dur="1" fill="hold">
                                          <p:stCondLst>
                                            <p:cond delay="1999"/>
                                          </p:stCondLst>
                                        </p:cTn>
                                        <p:tgtEl>
                                          <p:spTgt spid="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91905"/>
                                        </p:tgtEl>
                                        <p:attrNameLst>
                                          <p:attrName>style.visibility</p:attrName>
                                        </p:attrNameLst>
                                      </p:cBhvr>
                                      <p:to>
                                        <p:strVal val="visible"/>
                                      </p:to>
                                    </p:set>
                                    <p:animEffect transition="in" filter="fade">
                                      <p:cBhvr>
                                        <p:cTn id="18" dur="2000"/>
                                        <p:tgtEl>
                                          <p:spTgt spid="891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0"/>
            <a:ext cx="8229600" cy="1143000"/>
          </a:xfrm>
        </p:spPr>
        <p:txBody>
          <a:bodyPr/>
          <a:lstStyle/>
          <a:p>
            <a:r>
              <a:rPr lang="fr-FR" dirty="0" smtClean="0"/>
              <a:t>Synthèse: tubes de PITOT</a:t>
            </a:r>
            <a:endParaRPr lang="fr-FR" dirty="0"/>
          </a:p>
        </p:txBody>
      </p:sp>
      <p:graphicFrame>
        <p:nvGraphicFramePr>
          <p:cNvPr id="891905" name="Object 1"/>
          <p:cNvGraphicFramePr>
            <a:graphicFrameLocks noChangeAspect="1"/>
          </p:cNvGraphicFramePr>
          <p:nvPr/>
        </p:nvGraphicFramePr>
        <p:xfrm>
          <a:off x="5796136" y="5956102"/>
          <a:ext cx="2041525" cy="682625"/>
        </p:xfrm>
        <a:graphic>
          <a:graphicData uri="http://schemas.openxmlformats.org/presentationml/2006/ole">
            <mc:AlternateContent xmlns:mc="http://schemas.openxmlformats.org/markup-compatibility/2006">
              <mc:Choice xmlns:v="urn:schemas-microsoft-com:vml" Requires="v">
                <p:oleObj spid="_x0000_s3325018" name="Équation" r:id="rId3" imgW="761760" imgH="253800" progId="Equation.3">
                  <p:embed/>
                </p:oleObj>
              </mc:Choice>
              <mc:Fallback>
                <p:oleObj name="Équation" r:id="rId3" imgW="761760" imgH="2538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5956102"/>
                        <a:ext cx="2041525" cy="682625"/>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3" name="Groupe 22"/>
          <p:cNvGrpSpPr/>
          <p:nvPr/>
        </p:nvGrpSpPr>
        <p:grpSpPr>
          <a:xfrm>
            <a:off x="51916" y="1484784"/>
            <a:ext cx="4247818" cy="4824536"/>
            <a:chOff x="51916" y="1484784"/>
            <a:chExt cx="4247818" cy="4824536"/>
          </a:xfrm>
        </p:grpSpPr>
        <p:grpSp>
          <p:nvGrpSpPr>
            <p:cNvPr id="4" name="Groupe 5"/>
            <p:cNvGrpSpPr/>
            <p:nvPr/>
          </p:nvGrpSpPr>
          <p:grpSpPr>
            <a:xfrm>
              <a:off x="611560" y="1484784"/>
              <a:ext cx="3688174" cy="4824536"/>
              <a:chOff x="2699792" y="908720"/>
              <a:chExt cx="4480262" cy="5400600"/>
            </a:xfrm>
          </p:grpSpPr>
          <p:pic>
            <p:nvPicPr>
              <p:cNvPr id="7" name="Picture 2"/>
              <p:cNvPicPr>
                <a:picLocks noChangeAspect="1" noChangeArrowheads="1"/>
              </p:cNvPicPr>
              <p:nvPr/>
            </p:nvPicPr>
            <p:blipFill>
              <a:blip r:embed="rId5" cstate="print"/>
              <a:srcRect l="24211" r="17895" b="3916"/>
              <a:stretch>
                <a:fillRect/>
              </a:stretch>
            </p:blipFill>
            <p:spPr bwMode="auto">
              <a:xfrm>
                <a:off x="2699792" y="908720"/>
                <a:ext cx="3960440" cy="5400600"/>
              </a:xfrm>
              <a:prstGeom prst="rect">
                <a:avLst/>
              </a:prstGeom>
              <a:noFill/>
              <a:ln w="9525">
                <a:noFill/>
                <a:miter lim="800000"/>
                <a:headEnd/>
                <a:tailEnd/>
              </a:ln>
            </p:spPr>
          </p:pic>
          <p:cxnSp>
            <p:nvCxnSpPr>
              <p:cNvPr id="8" name="Connecteur droit avec flèche 7"/>
              <p:cNvCxnSpPr/>
              <p:nvPr/>
            </p:nvCxnSpPr>
            <p:spPr>
              <a:xfrm rot="5400000">
                <a:off x="4067944" y="3500214"/>
                <a:ext cx="3312368"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5149030" y="3212975"/>
                <a:ext cx="575099" cy="597559"/>
              </a:xfrm>
              <a:prstGeom prst="rect">
                <a:avLst/>
              </a:prstGeom>
              <a:noFill/>
            </p:spPr>
            <p:txBody>
              <a:bodyPr wrap="square" rtlCol="0">
                <a:spAutoFit/>
              </a:bodyPr>
              <a:lstStyle/>
              <a:p>
                <a:r>
                  <a:rPr lang="fr-FR" sz="2800" dirty="0" smtClean="0"/>
                  <a:t>h’</a:t>
                </a:r>
                <a:endParaRPr lang="fr-FR" sz="2800" dirty="0"/>
              </a:p>
            </p:txBody>
          </p:sp>
          <p:sp>
            <p:nvSpPr>
              <p:cNvPr id="10" name="Rectangle 9"/>
              <p:cNvSpPr/>
              <p:nvPr/>
            </p:nvSpPr>
            <p:spPr>
              <a:xfrm>
                <a:off x="6243950" y="2060848"/>
                <a:ext cx="93610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588598" y="1772816"/>
                <a:ext cx="1152128"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p:cNvCxnSpPr/>
              <p:nvPr/>
            </p:nvCxnSpPr>
            <p:spPr>
              <a:xfrm rot="5400000">
                <a:off x="2498753" y="3902305"/>
                <a:ext cx="2562318"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3779912" y="3365376"/>
                <a:ext cx="504056" cy="523220"/>
              </a:xfrm>
              <a:prstGeom prst="rect">
                <a:avLst/>
              </a:prstGeom>
              <a:noFill/>
            </p:spPr>
            <p:txBody>
              <a:bodyPr wrap="square" rtlCol="0">
                <a:spAutoFit/>
              </a:bodyPr>
              <a:lstStyle/>
              <a:p>
                <a:r>
                  <a:rPr lang="fr-FR" sz="2800" dirty="0" smtClean="0"/>
                  <a:t>h</a:t>
                </a:r>
                <a:endParaRPr lang="fr-FR" sz="2800" dirty="0"/>
              </a:p>
            </p:txBody>
          </p:sp>
          <p:sp>
            <p:nvSpPr>
              <p:cNvPr id="14" name="ZoneTexte 13"/>
              <p:cNvSpPr txBox="1"/>
              <p:nvPr/>
            </p:nvSpPr>
            <p:spPr>
              <a:xfrm>
                <a:off x="4693428" y="1916832"/>
                <a:ext cx="792088" cy="523220"/>
              </a:xfrm>
              <a:prstGeom prst="rect">
                <a:avLst/>
              </a:prstGeom>
              <a:noFill/>
            </p:spPr>
            <p:txBody>
              <a:bodyPr wrap="square" rtlCol="0">
                <a:spAutoFit/>
              </a:bodyPr>
              <a:lstStyle/>
              <a:p>
                <a:pPr algn="ctr"/>
                <a:r>
                  <a:rPr lang="fr-FR" sz="2800" dirty="0" smtClean="0">
                    <a:sym typeface="Symbol"/>
                  </a:rPr>
                  <a:t>h</a:t>
                </a:r>
                <a:endParaRPr lang="fr-FR" sz="2800" dirty="0"/>
              </a:p>
            </p:txBody>
          </p:sp>
        </p:grpSp>
        <p:sp>
          <p:nvSpPr>
            <p:cNvPr id="16" name="Flèche droite 15"/>
            <p:cNvSpPr/>
            <p:nvPr/>
          </p:nvSpPr>
          <p:spPr>
            <a:xfrm>
              <a:off x="51916" y="4746410"/>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7" name="Flèche droite 16"/>
            <p:cNvSpPr/>
            <p:nvPr/>
          </p:nvSpPr>
          <p:spPr>
            <a:xfrm>
              <a:off x="51916" y="5034442"/>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8" name="Flèche droite 17"/>
            <p:cNvSpPr/>
            <p:nvPr/>
          </p:nvSpPr>
          <p:spPr>
            <a:xfrm>
              <a:off x="51916" y="5322474"/>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8"/>
            <p:cNvSpPr/>
            <p:nvPr/>
          </p:nvSpPr>
          <p:spPr>
            <a:xfrm>
              <a:off x="51916" y="5610506"/>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 name="ZoneTexte 19"/>
          <p:cNvSpPr txBox="1"/>
          <p:nvPr/>
        </p:nvSpPr>
        <p:spPr>
          <a:xfrm>
            <a:off x="4427984" y="1023326"/>
            <a:ext cx="4176464" cy="523220"/>
          </a:xfrm>
          <a:prstGeom prst="rect">
            <a:avLst/>
          </a:prstGeom>
          <a:noFill/>
        </p:spPr>
        <p:txBody>
          <a:bodyPr wrap="square" rtlCol="0">
            <a:spAutoFit/>
          </a:bodyPr>
          <a:lstStyle/>
          <a:p>
            <a:r>
              <a:rPr lang="fr-FR" sz="2800" dirty="0" smtClean="0"/>
              <a:t>Tube 1 → Pression statique</a:t>
            </a:r>
            <a:endParaRPr lang="fr-FR" sz="2800" dirty="0"/>
          </a:p>
        </p:txBody>
      </p:sp>
      <p:graphicFrame>
        <p:nvGraphicFramePr>
          <p:cNvPr id="1425411" name="Object 1"/>
          <p:cNvGraphicFramePr>
            <a:graphicFrameLocks noChangeAspect="1"/>
          </p:cNvGraphicFramePr>
          <p:nvPr/>
        </p:nvGraphicFramePr>
        <p:xfrm>
          <a:off x="5546725" y="1687571"/>
          <a:ext cx="2109788" cy="649287"/>
        </p:xfrm>
        <a:graphic>
          <a:graphicData uri="http://schemas.openxmlformats.org/presentationml/2006/ole">
            <mc:AlternateContent xmlns:mc="http://schemas.openxmlformats.org/markup-compatibility/2006">
              <mc:Choice xmlns:v="urn:schemas-microsoft-com:vml" Requires="v">
                <p:oleObj spid="_x0000_s3325019" name="Équation" r:id="rId6" imgW="787320" imgH="241200" progId="Equation.3">
                  <p:embed/>
                </p:oleObj>
              </mc:Choice>
              <mc:Fallback>
                <p:oleObj name="Équation" r:id="rId6" imgW="787320" imgH="241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6725" y="1687571"/>
                        <a:ext cx="2109788" cy="64928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2" name="ZoneTexte 21"/>
          <p:cNvSpPr txBox="1"/>
          <p:nvPr/>
        </p:nvSpPr>
        <p:spPr>
          <a:xfrm>
            <a:off x="4644008" y="2463486"/>
            <a:ext cx="4176464" cy="523220"/>
          </a:xfrm>
          <a:prstGeom prst="rect">
            <a:avLst/>
          </a:prstGeom>
          <a:noFill/>
        </p:spPr>
        <p:txBody>
          <a:bodyPr wrap="square" rtlCol="0">
            <a:spAutoFit/>
          </a:bodyPr>
          <a:lstStyle/>
          <a:p>
            <a:r>
              <a:rPr lang="fr-FR" sz="2800" dirty="0" smtClean="0"/>
              <a:t>Tube 2 → Pression totale</a:t>
            </a:r>
            <a:endParaRPr lang="fr-FR" sz="2800" dirty="0"/>
          </a:p>
        </p:txBody>
      </p:sp>
      <p:sp>
        <p:nvSpPr>
          <p:cNvPr id="25" name="Flèche vers le bas 24"/>
          <p:cNvSpPr/>
          <p:nvPr/>
        </p:nvSpPr>
        <p:spPr>
          <a:xfrm>
            <a:off x="6660232" y="5452046"/>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425413" name="Object 1"/>
          <p:cNvGraphicFramePr>
            <a:graphicFrameLocks noChangeAspect="1"/>
          </p:cNvGraphicFramePr>
          <p:nvPr/>
        </p:nvGraphicFramePr>
        <p:xfrm>
          <a:off x="5652120" y="3039550"/>
          <a:ext cx="2144712" cy="649288"/>
        </p:xfrm>
        <a:graphic>
          <a:graphicData uri="http://schemas.openxmlformats.org/presentationml/2006/ole">
            <mc:AlternateContent xmlns:mc="http://schemas.openxmlformats.org/markup-compatibility/2006">
              <mc:Choice xmlns:v="urn:schemas-microsoft-com:vml" Requires="v">
                <p:oleObj spid="_x0000_s3325020" name="Équation" r:id="rId8" imgW="799920" imgH="241200" progId="Equation.3">
                  <p:embed/>
                </p:oleObj>
              </mc:Choice>
              <mc:Fallback>
                <p:oleObj name="Équation" r:id="rId8" imgW="799920" imgH="2412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2120" y="3039550"/>
                        <a:ext cx="2144712" cy="649288"/>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1425414" name="Object 1"/>
          <p:cNvGraphicFramePr>
            <a:graphicFrameLocks noChangeAspect="1"/>
          </p:cNvGraphicFramePr>
          <p:nvPr/>
        </p:nvGraphicFramePr>
        <p:xfrm>
          <a:off x="4013824" y="4515942"/>
          <a:ext cx="5004048" cy="782974"/>
        </p:xfrm>
        <a:graphic>
          <a:graphicData uri="http://schemas.openxmlformats.org/presentationml/2006/ole">
            <mc:AlternateContent xmlns:mc="http://schemas.openxmlformats.org/markup-compatibility/2006">
              <mc:Choice xmlns:v="urn:schemas-microsoft-com:vml" Requires="v">
                <p:oleObj spid="_x0000_s3325021" name="Équation" r:id="rId10" imgW="2120760" imgH="330120" progId="Equation.3">
                  <p:embed/>
                </p:oleObj>
              </mc:Choice>
              <mc:Fallback>
                <p:oleObj name="Équation" r:id="rId10" imgW="2120760" imgH="33012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3824" y="4515942"/>
                        <a:ext cx="5004048" cy="782974"/>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4" name="ZoneTexte 23"/>
          <p:cNvSpPr txBox="1"/>
          <p:nvPr/>
        </p:nvSpPr>
        <p:spPr>
          <a:xfrm>
            <a:off x="6300192" y="3861048"/>
            <a:ext cx="720080" cy="523220"/>
          </a:xfrm>
          <a:prstGeom prst="rect">
            <a:avLst/>
          </a:prstGeom>
          <a:noFill/>
        </p:spPr>
        <p:txBody>
          <a:bodyPr wrap="square" rtlCol="0">
            <a:spAutoFit/>
          </a:bodyPr>
          <a:lstStyle/>
          <a:p>
            <a:pPr algn="ctr"/>
            <a:r>
              <a:rPr lang="fr-FR" sz="2800" dirty="0" smtClean="0"/>
              <a:t>Or</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5411"/>
                                        </p:tgtEl>
                                        <p:attrNameLst>
                                          <p:attrName>style.visibility</p:attrName>
                                        </p:attrNameLst>
                                      </p:cBhvr>
                                      <p:to>
                                        <p:strVal val="visible"/>
                                      </p:to>
                                    </p:set>
                                    <p:animEffect transition="in" filter="fade">
                                      <p:cBhvr>
                                        <p:cTn id="7" dur="1500"/>
                                        <p:tgtEl>
                                          <p:spTgt spid="1425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5413"/>
                                        </p:tgtEl>
                                        <p:attrNameLst>
                                          <p:attrName>style.visibility</p:attrName>
                                        </p:attrNameLst>
                                      </p:cBhvr>
                                      <p:to>
                                        <p:strVal val="visible"/>
                                      </p:to>
                                    </p:set>
                                    <p:animEffect transition="in" filter="fade">
                                      <p:cBhvr>
                                        <p:cTn id="12" dur="1500"/>
                                        <p:tgtEl>
                                          <p:spTgt spid="14254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5414"/>
                                        </p:tgtEl>
                                        <p:attrNameLst>
                                          <p:attrName>style.visibility</p:attrName>
                                        </p:attrNameLst>
                                      </p:cBhvr>
                                      <p:to>
                                        <p:strVal val="visible"/>
                                      </p:to>
                                    </p:set>
                                    <p:animEffect transition="in" filter="fade">
                                      <p:cBhvr>
                                        <p:cTn id="17" dur="1500"/>
                                        <p:tgtEl>
                                          <p:spTgt spid="14254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1905"/>
                                        </p:tgtEl>
                                        <p:attrNameLst>
                                          <p:attrName>style.visibility</p:attrName>
                                        </p:attrNameLst>
                                      </p:cBhvr>
                                      <p:to>
                                        <p:strVal val="visible"/>
                                      </p:to>
                                    </p:set>
                                    <p:animEffect transition="in" filter="fade">
                                      <p:cBhvr>
                                        <p:cTn id="22" dur="1500"/>
                                        <p:tgtEl>
                                          <p:spTgt spid="891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99392"/>
            <a:ext cx="8229600" cy="1143000"/>
          </a:xfrm>
        </p:spPr>
        <p:txBody>
          <a:bodyPr/>
          <a:lstStyle/>
          <a:p>
            <a:r>
              <a:rPr lang="fr-FR" dirty="0" smtClean="0"/>
              <a:t>Synthèse: Double tube de PITOT</a:t>
            </a:r>
            <a:endParaRPr lang="fr-FR" dirty="0"/>
          </a:p>
        </p:txBody>
      </p:sp>
      <p:graphicFrame>
        <p:nvGraphicFramePr>
          <p:cNvPr id="891905" name="Object 1"/>
          <p:cNvGraphicFramePr>
            <a:graphicFrameLocks noChangeAspect="1"/>
          </p:cNvGraphicFramePr>
          <p:nvPr/>
        </p:nvGraphicFramePr>
        <p:xfrm>
          <a:off x="6804248" y="5589240"/>
          <a:ext cx="2041525" cy="682625"/>
        </p:xfrm>
        <a:graphic>
          <a:graphicData uri="http://schemas.openxmlformats.org/presentationml/2006/ole">
            <mc:AlternateContent xmlns:mc="http://schemas.openxmlformats.org/markup-compatibility/2006">
              <mc:Choice xmlns:v="urn:schemas-microsoft-com:vml" Requires="v">
                <p:oleObj spid="_x0000_s1424408" name="Équation" r:id="rId3" imgW="761760" imgH="253800" progId="Equation.3">
                  <p:embed/>
                </p:oleObj>
              </mc:Choice>
              <mc:Fallback>
                <p:oleObj name="Équation" r:id="rId3" imgW="761760" imgH="2538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5589240"/>
                        <a:ext cx="2041525" cy="682625"/>
                      </a:xfrm>
                      <a:prstGeom prst="rect">
                        <a:avLst/>
                      </a:prstGeom>
                      <a:solidFill>
                        <a:srgbClr val="FFCC99"/>
                      </a:solidFill>
                      <a:ln w="9525">
                        <a:solidFill>
                          <a:schemeClr val="tx1"/>
                        </a:solidFill>
                        <a:miter lim="800000"/>
                        <a:headEnd/>
                        <a:tailEnd/>
                      </a:ln>
                    </p:spPr>
                  </p:pic>
                </p:oleObj>
              </mc:Fallback>
            </mc:AlternateContent>
          </a:graphicData>
        </a:graphic>
      </p:graphicFrame>
      <p:pic>
        <p:nvPicPr>
          <p:cNvPr id="27" name="Image 26" descr="http://btscira.perso.sfr.fr/images/debit/pitot.jpg"/>
          <p:cNvPicPr/>
          <p:nvPr/>
        </p:nvPicPr>
        <p:blipFill>
          <a:blip r:embed="rId5" cstate="print"/>
          <a:srcRect/>
          <a:stretch>
            <a:fillRect/>
          </a:stretch>
        </p:blipFill>
        <p:spPr bwMode="auto">
          <a:xfrm>
            <a:off x="1619672" y="5443815"/>
            <a:ext cx="4824536" cy="1153537"/>
          </a:xfrm>
          <a:prstGeom prst="rect">
            <a:avLst/>
          </a:prstGeom>
          <a:noFill/>
          <a:ln w="9525">
            <a:noFill/>
            <a:miter lim="800000"/>
            <a:headEnd/>
            <a:tailEnd/>
          </a:ln>
        </p:spPr>
      </p:pic>
      <p:pic>
        <p:nvPicPr>
          <p:cNvPr id="29" name="Picture 2"/>
          <p:cNvPicPr>
            <a:picLocks noChangeAspect="1" noChangeArrowheads="1"/>
          </p:cNvPicPr>
          <p:nvPr/>
        </p:nvPicPr>
        <p:blipFill>
          <a:blip r:embed="rId6" cstate="print"/>
          <a:srcRect t="5642"/>
          <a:stretch>
            <a:fillRect/>
          </a:stretch>
        </p:blipFill>
        <p:spPr bwMode="auto">
          <a:xfrm>
            <a:off x="2195736" y="1124744"/>
            <a:ext cx="4317504" cy="4014013"/>
          </a:xfrm>
          <a:prstGeom prst="rect">
            <a:avLst/>
          </a:prstGeom>
          <a:noFill/>
          <a:ln w="9525">
            <a:noFill/>
            <a:miter lim="800000"/>
            <a:headEnd/>
            <a:tailEnd/>
          </a:ln>
        </p:spPr>
      </p:pic>
      <p:sp>
        <p:nvSpPr>
          <p:cNvPr id="1424388" name="AutoShape 4" descr="D:\2) BDG\2A\MECA FLUX\M%C3%A9canique des fluides_Angers\Fluides parfaits\frame_fichiers\frame_chap1_data\chap4_data\img011bis.GIF"/>
          <p:cNvSpPr>
            <a:spLocks noChangeAspect="1" noChangeArrowheads="1"/>
          </p:cNvSpPr>
          <p:nvPr/>
        </p:nvSpPr>
        <p:spPr bwMode="auto">
          <a:xfrm>
            <a:off x="155575" y="-2376488"/>
            <a:ext cx="6667500" cy="49530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4390" name="AutoShape 6" descr="D:\2) BDG\2A\MECA FLUX\M%C3%A9canique des fluides_Angers\Fluides parfaits\frame_fichiers\frame_chap1_data\chap4_data\img011bis.GIF"/>
          <p:cNvSpPr>
            <a:spLocks noChangeAspect="1" noChangeArrowheads="1"/>
          </p:cNvSpPr>
          <p:nvPr/>
        </p:nvSpPr>
        <p:spPr bwMode="auto">
          <a:xfrm>
            <a:off x="155575" y="-2376488"/>
            <a:ext cx="6667500" cy="49530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4392" name="AutoShape 8" descr="D:\2) BDG\2A\MECA FLUX\M%C3%A9canique des fluides_Angers\Fluides parfaits\frame_fichiers\frame_chap1_data\chap4_data\img011bis.GIF"/>
          <p:cNvSpPr>
            <a:spLocks noChangeAspect="1" noChangeArrowheads="1"/>
          </p:cNvSpPr>
          <p:nvPr/>
        </p:nvSpPr>
        <p:spPr bwMode="auto">
          <a:xfrm>
            <a:off x="155575" y="-2376488"/>
            <a:ext cx="6667500" cy="49530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cxnSp>
        <p:nvCxnSpPr>
          <p:cNvPr id="10" name="Connecteur droit avec flèche 9"/>
          <p:cNvCxnSpPr/>
          <p:nvPr/>
        </p:nvCxnSpPr>
        <p:spPr>
          <a:xfrm flipV="1">
            <a:off x="1691680" y="3429000"/>
            <a:ext cx="72008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2195736" y="2492896"/>
            <a:ext cx="1008112" cy="504056"/>
            <a:chOff x="755576" y="1916832"/>
            <a:chExt cx="1152128" cy="792088"/>
          </a:xfrm>
        </p:grpSpPr>
        <p:cxnSp>
          <p:nvCxnSpPr>
            <p:cNvPr id="16" name="Connecteur droit 15"/>
            <p:cNvCxnSpPr/>
            <p:nvPr/>
          </p:nvCxnSpPr>
          <p:spPr>
            <a:xfrm>
              <a:off x="755576" y="1988840"/>
              <a:ext cx="1152128" cy="7200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755576" y="1916832"/>
              <a:ext cx="1080120" cy="7920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ZoneTexte 19"/>
          <p:cNvSpPr txBox="1"/>
          <p:nvPr/>
        </p:nvSpPr>
        <p:spPr>
          <a:xfrm>
            <a:off x="1043608" y="2780928"/>
            <a:ext cx="1008112" cy="923330"/>
          </a:xfrm>
          <a:prstGeom prst="rect">
            <a:avLst/>
          </a:prstGeom>
          <a:noFill/>
        </p:spPr>
        <p:txBody>
          <a:bodyPr wrap="square" rtlCol="0">
            <a:spAutoFit/>
          </a:bodyPr>
          <a:lstStyle/>
          <a:p>
            <a:pPr algn="ctr"/>
            <a:r>
              <a:rPr lang="fr-FR" dirty="0" smtClean="0">
                <a:solidFill>
                  <a:srgbClr val="FF0000"/>
                </a:solidFill>
              </a:rPr>
              <a:t>Prise de pression totale</a:t>
            </a:r>
            <a:endParaRPr lang="fr-FR" dirty="0">
              <a:solidFill>
                <a:srgbClr val="FF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143000"/>
          </a:xfrm>
        </p:spPr>
        <p:txBody>
          <a:bodyPr/>
          <a:lstStyle/>
          <a:p>
            <a:r>
              <a:rPr lang="fr-FR" dirty="0" smtClean="0"/>
              <a:t>Point d’arrêt</a:t>
            </a:r>
            <a:endParaRPr lang="fr-FR" dirty="0"/>
          </a:p>
        </p:txBody>
      </p:sp>
      <p:pic>
        <p:nvPicPr>
          <p:cNvPr id="995330" name="Picture 2"/>
          <p:cNvPicPr>
            <a:picLocks noChangeAspect="1" noChangeArrowheads="1"/>
          </p:cNvPicPr>
          <p:nvPr/>
        </p:nvPicPr>
        <p:blipFill>
          <a:blip r:embed="rId2" cstate="print"/>
          <a:srcRect l="26565" t="41343" r="48069" b="28880"/>
          <a:stretch>
            <a:fillRect/>
          </a:stretch>
        </p:blipFill>
        <p:spPr bwMode="auto">
          <a:xfrm>
            <a:off x="611560" y="3573016"/>
            <a:ext cx="3600400" cy="2376264"/>
          </a:xfrm>
          <a:prstGeom prst="rect">
            <a:avLst/>
          </a:prstGeom>
          <a:noFill/>
          <a:ln w="9525">
            <a:noFill/>
            <a:miter lim="800000"/>
            <a:headEnd/>
            <a:tailEnd/>
          </a:ln>
        </p:spPr>
      </p:pic>
      <p:sp>
        <p:nvSpPr>
          <p:cNvPr id="7" name="ZoneTexte 6"/>
          <p:cNvSpPr txBox="1"/>
          <p:nvPr/>
        </p:nvSpPr>
        <p:spPr>
          <a:xfrm>
            <a:off x="1259632" y="6021288"/>
            <a:ext cx="6912768" cy="584775"/>
          </a:xfrm>
          <a:prstGeom prst="rect">
            <a:avLst/>
          </a:prstGeom>
          <a:noFill/>
        </p:spPr>
        <p:txBody>
          <a:bodyPr wrap="square" rtlCol="0">
            <a:spAutoFit/>
          </a:bodyPr>
          <a:lstStyle/>
          <a:p>
            <a:r>
              <a:rPr lang="fr-FR" sz="3200" dirty="0" smtClean="0"/>
              <a:t>Obstacle dans écoulement </a:t>
            </a:r>
            <a:r>
              <a:rPr lang="fr-FR" sz="3200" dirty="0" smtClean="0">
                <a:sym typeface="Symbol"/>
              </a:rPr>
              <a:t></a:t>
            </a:r>
            <a:r>
              <a:rPr lang="fr-FR" sz="3200" dirty="0" smtClean="0"/>
              <a:t> </a:t>
            </a:r>
            <a:r>
              <a:rPr lang="fr-FR" sz="3200" dirty="0" err="1" smtClean="0"/>
              <a:t>u</a:t>
            </a:r>
            <a:r>
              <a:rPr lang="fr-FR" sz="3200" baseline="-25000" dirty="0" err="1" smtClean="0"/>
              <a:t>M</a:t>
            </a:r>
            <a:r>
              <a:rPr lang="fr-FR" sz="3200" dirty="0" smtClean="0"/>
              <a:t> = 0  </a:t>
            </a:r>
            <a:endParaRPr lang="fr-FR" sz="3200" dirty="0"/>
          </a:p>
        </p:txBody>
      </p:sp>
      <p:pic>
        <p:nvPicPr>
          <p:cNvPr id="8" name="Picture 3"/>
          <p:cNvPicPr>
            <a:picLocks noChangeAspect="1" noChangeArrowheads="1"/>
          </p:cNvPicPr>
          <p:nvPr/>
        </p:nvPicPr>
        <p:blipFill>
          <a:blip r:embed="rId3" cstate="print"/>
          <a:srcRect l="9644" t="15400" r="63814" b="60801"/>
          <a:stretch>
            <a:fillRect/>
          </a:stretch>
        </p:blipFill>
        <p:spPr bwMode="auto">
          <a:xfrm>
            <a:off x="1979712" y="1268760"/>
            <a:ext cx="4320480" cy="2179202"/>
          </a:xfrm>
          <a:prstGeom prst="rect">
            <a:avLst/>
          </a:prstGeom>
          <a:noFill/>
          <a:ln w="9525">
            <a:noFill/>
            <a:miter lim="800000"/>
            <a:headEnd/>
            <a:tailEnd/>
          </a:ln>
        </p:spPr>
      </p:pic>
      <p:pic>
        <p:nvPicPr>
          <p:cNvPr id="995332" name="Picture 4"/>
          <p:cNvPicPr>
            <a:picLocks noChangeAspect="1" noChangeArrowheads="1"/>
          </p:cNvPicPr>
          <p:nvPr/>
        </p:nvPicPr>
        <p:blipFill>
          <a:blip r:embed="rId4" cstate="print"/>
          <a:srcRect l="51469" t="56109" r="25287" b="15345"/>
          <a:stretch>
            <a:fillRect/>
          </a:stretch>
        </p:blipFill>
        <p:spPr bwMode="auto">
          <a:xfrm>
            <a:off x="4932040" y="3645024"/>
            <a:ext cx="3024336" cy="20882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smtClean="0"/>
              <a:t>Tubes de PITOT</a:t>
            </a:r>
            <a:endParaRPr lang="fr-FR" dirty="0"/>
          </a:p>
        </p:txBody>
      </p:sp>
      <p:pic>
        <p:nvPicPr>
          <p:cNvPr id="6146" name="Picture 2"/>
          <p:cNvPicPr>
            <a:picLocks noChangeAspect="1" noChangeArrowheads="1"/>
          </p:cNvPicPr>
          <p:nvPr/>
        </p:nvPicPr>
        <p:blipFill>
          <a:blip r:embed="rId2" cstate="print"/>
          <a:srcRect/>
          <a:stretch>
            <a:fillRect/>
          </a:stretch>
        </p:blipFill>
        <p:spPr bwMode="auto">
          <a:xfrm>
            <a:off x="467544" y="2204864"/>
            <a:ext cx="3633192" cy="2724894"/>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788024" y="1196752"/>
            <a:ext cx="3938041" cy="53881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l="31094" t="39764" r="47213" b="36634"/>
          <a:stretch>
            <a:fillRect/>
          </a:stretch>
        </p:blipFill>
        <p:spPr bwMode="auto">
          <a:xfrm>
            <a:off x="251520" y="1628800"/>
            <a:ext cx="6048672" cy="4262616"/>
          </a:xfrm>
          <a:prstGeom prst="rect">
            <a:avLst/>
          </a:prstGeom>
          <a:noFill/>
          <a:ln w="9525">
            <a:noFill/>
            <a:miter lim="800000"/>
            <a:headEnd/>
            <a:tailEnd/>
          </a:ln>
        </p:spPr>
      </p:pic>
      <p:sp>
        <p:nvSpPr>
          <p:cNvPr id="4" name="ZoneTexte 3"/>
          <p:cNvSpPr txBox="1"/>
          <p:nvPr/>
        </p:nvSpPr>
        <p:spPr>
          <a:xfrm>
            <a:off x="323528" y="116632"/>
            <a:ext cx="8568952" cy="1446550"/>
          </a:xfrm>
          <a:prstGeom prst="rect">
            <a:avLst/>
          </a:prstGeom>
          <a:noFill/>
        </p:spPr>
        <p:txBody>
          <a:bodyPr wrap="square" rtlCol="0">
            <a:spAutoFit/>
          </a:bodyPr>
          <a:lstStyle/>
          <a:p>
            <a:pPr algn="ctr"/>
            <a:r>
              <a:rPr lang="fr-FR" sz="4400" dirty="0" smtClean="0"/>
              <a:t>Double tube de PITOT </a:t>
            </a:r>
          </a:p>
          <a:p>
            <a:pPr algn="ctr"/>
            <a:r>
              <a:rPr lang="fr-FR" sz="4400" dirty="0" smtClean="0"/>
              <a:t>(à fluide manométrique)</a:t>
            </a:r>
            <a:endParaRPr lang="fr-FR" sz="4400" dirty="0"/>
          </a:p>
        </p:txBody>
      </p:sp>
      <p:graphicFrame>
        <p:nvGraphicFramePr>
          <p:cNvPr id="763910" name="Object 1"/>
          <p:cNvGraphicFramePr>
            <a:graphicFrameLocks noChangeAspect="1"/>
          </p:cNvGraphicFramePr>
          <p:nvPr/>
        </p:nvGraphicFramePr>
        <p:xfrm>
          <a:off x="4788024" y="1484784"/>
          <a:ext cx="4103687" cy="850900"/>
        </p:xfrm>
        <a:graphic>
          <a:graphicData uri="http://schemas.openxmlformats.org/presentationml/2006/ole">
            <mc:AlternateContent xmlns:mc="http://schemas.openxmlformats.org/markup-compatibility/2006">
              <mc:Choice xmlns:v="urn:schemas-microsoft-com:vml" Requires="v">
                <p:oleObj spid="_x0000_s763976" name="Équation" r:id="rId5" imgW="1904760" imgH="393480" progId="Equation.3">
                  <p:embed/>
                </p:oleObj>
              </mc:Choice>
              <mc:Fallback>
                <p:oleObj name="Équation" r:id="rId5" imgW="1904760" imgH="39348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1484784"/>
                        <a:ext cx="4103687" cy="850900"/>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763911" name="Object 7"/>
          <p:cNvGraphicFramePr>
            <a:graphicFrameLocks noChangeAspect="1"/>
          </p:cNvGraphicFramePr>
          <p:nvPr/>
        </p:nvGraphicFramePr>
        <p:xfrm>
          <a:off x="5652120" y="3140968"/>
          <a:ext cx="3162300" cy="614363"/>
        </p:xfrm>
        <a:graphic>
          <a:graphicData uri="http://schemas.openxmlformats.org/presentationml/2006/ole">
            <mc:AlternateContent xmlns:mc="http://schemas.openxmlformats.org/markup-compatibility/2006">
              <mc:Choice xmlns:v="urn:schemas-microsoft-com:vml" Requires="v">
                <p:oleObj spid="_x0000_s763977" name="Équation" r:id="rId7" imgW="1180800" imgH="228600" progId="Equation.3">
                  <p:embed/>
                </p:oleObj>
              </mc:Choice>
              <mc:Fallback>
                <p:oleObj name="Équation" r:id="rId7" imgW="1180800" imgH="2286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2120" y="3140968"/>
                        <a:ext cx="3162300" cy="61436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4" name="ZoneTexte 13"/>
          <p:cNvSpPr txBox="1"/>
          <p:nvPr/>
        </p:nvSpPr>
        <p:spPr>
          <a:xfrm>
            <a:off x="6660232" y="2204864"/>
            <a:ext cx="792088" cy="1107996"/>
          </a:xfrm>
          <a:prstGeom prst="rect">
            <a:avLst/>
          </a:prstGeom>
          <a:noFill/>
        </p:spPr>
        <p:txBody>
          <a:bodyPr wrap="square" rtlCol="0">
            <a:spAutoFit/>
          </a:bodyPr>
          <a:lstStyle/>
          <a:p>
            <a:pPr algn="ctr"/>
            <a:r>
              <a:rPr lang="fr-FR" sz="6600" dirty="0" smtClean="0"/>
              <a:t>+</a:t>
            </a:r>
            <a:endParaRPr lang="fr-FR" sz="6600" dirty="0"/>
          </a:p>
        </p:txBody>
      </p:sp>
      <p:sp>
        <p:nvSpPr>
          <p:cNvPr id="15" name="Flèche vers le bas 14"/>
          <p:cNvSpPr/>
          <p:nvPr/>
        </p:nvSpPr>
        <p:spPr>
          <a:xfrm>
            <a:off x="7092280" y="4221088"/>
            <a:ext cx="28803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63912" name="Object 8"/>
          <p:cNvGraphicFramePr>
            <a:graphicFrameLocks noChangeAspect="1"/>
          </p:cNvGraphicFramePr>
          <p:nvPr/>
        </p:nvGraphicFramePr>
        <p:xfrm>
          <a:off x="5795963" y="4929188"/>
          <a:ext cx="2994025" cy="1500187"/>
        </p:xfrm>
        <a:graphic>
          <a:graphicData uri="http://schemas.openxmlformats.org/presentationml/2006/ole">
            <mc:AlternateContent xmlns:mc="http://schemas.openxmlformats.org/markup-compatibility/2006">
              <mc:Choice xmlns:v="urn:schemas-microsoft-com:vml" Requires="v">
                <p:oleObj spid="_x0000_s763978" name="Équation" r:id="rId9" imgW="1117440" imgH="558720" progId="Equation.3">
                  <p:embed/>
                </p:oleObj>
              </mc:Choice>
              <mc:Fallback>
                <p:oleObj name="Équation" r:id="rId9" imgW="1117440" imgH="55872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929188"/>
                        <a:ext cx="2994025" cy="150018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7" name="ZoneTexte 16"/>
          <p:cNvSpPr txBox="1"/>
          <p:nvPr/>
        </p:nvSpPr>
        <p:spPr>
          <a:xfrm>
            <a:off x="3275856" y="5589240"/>
            <a:ext cx="1512168" cy="584775"/>
          </a:xfrm>
          <a:prstGeom prst="rect">
            <a:avLst/>
          </a:prstGeom>
          <a:noFill/>
        </p:spPr>
        <p:txBody>
          <a:bodyPr wrap="square" rtlCol="0">
            <a:spAutoFit/>
          </a:bodyPr>
          <a:lstStyle/>
          <a:p>
            <a:pPr algn="ctr"/>
            <a:r>
              <a:rPr lang="fr-FR" sz="3200" dirty="0" smtClean="0">
                <a:sym typeface="Symbol"/>
              </a:rPr>
              <a:t> </a:t>
            </a:r>
            <a:r>
              <a:rPr lang="fr-FR" sz="3200" baseline="-25000" dirty="0" err="1" smtClean="0">
                <a:sym typeface="Symbol"/>
              </a:rPr>
              <a:t>mano</a:t>
            </a:r>
            <a:endParaRPr lang="fr-FR" sz="3200" baseline="-25000" dirty="0"/>
          </a:p>
        </p:txBody>
      </p:sp>
      <p:sp>
        <p:nvSpPr>
          <p:cNvPr id="21" name="ZoneTexte 20"/>
          <p:cNvSpPr txBox="1"/>
          <p:nvPr/>
        </p:nvSpPr>
        <p:spPr>
          <a:xfrm>
            <a:off x="971600" y="2492896"/>
            <a:ext cx="1512168" cy="584775"/>
          </a:xfrm>
          <a:prstGeom prst="rect">
            <a:avLst/>
          </a:prstGeom>
          <a:noFill/>
        </p:spPr>
        <p:txBody>
          <a:bodyPr wrap="square" rtlCol="0">
            <a:spAutoFit/>
          </a:bodyPr>
          <a:lstStyle/>
          <a:p>
            <a:pPr algn="ctr"/>
            <a:r>
              <a:rPr lang="fr-FR" sz="3200" dirty="0" smtClean="0">
                <a:sym typeface="Symbol"/>
              </a:rPr>
              <a:t> </a:t>
            </a:r>
            <a:r>
              <a:rPr lang="fr-FR" sz="3200" baseline="-25000" dirty="0" smtClean="0">
                <a:sym typeface="Symbol"/>
              </a:rPr>
              <a:t>fluide</a:t>
            </a:r>
            <a:endParaRPr lang="fr-FR" sz="32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3910"/>
                                        </p:tgtEl>
                                        <p:attrNameLst>
                                          <p:attrName>style.visibility</p:attrName>
                                        </p:attrNameLst>
                                      </p:cBhvr>
                                      <p:to>
                                        <p:strVal val="visible"/>
                                      </p:to>
                                    </p:set>
                                    <p:animEffect transition="in" filter="fade">
                                      <p:cBhvr>
                                        <p:cTn id="7" dur="2000"/>
                                        <p:tgtEl>
                                          <p:spTgt spid="7639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3911"/>
                                        </p:tgtEl>
                                        <p:attrNameLst>
                                          <p:attrName>style.visibility</p:attrName>
                                        </p:attrNameLst>
                                      </p:cBhvr>
                                      <p:to>
                                        <p:strVal val="visible"/>
                                      </p:to>
                                    </p:set>
                                    <p:animEffect transition="in" filter="fade">
                                      <p:cBhvr>
                                        <p:cTn id="12" dur="2000"/>
                                        <p:tgtEl>
                                          <p:spTgt spid="7639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3912"/>
                                        </p:tgtEl>
                                        <p:attrNameLst>
                                          <p:attrName>style.visibility</p:attrName>
                                        </p:attrNameLst>
                                      </p:cBhvr>
                                      <p:to>
                                        <p:strVal val="visible"/>
                                      </p:to>
                                    </p:set>
                                    <p:animEffect transition="in" filter="fade">
                                      <p:cBhvr>
                                        <p:cTn id="17" dur="2000"/>
                                        <p:tgtEl>
                                          <p:spTgt spid="763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084168" y="980728"/>
            <a:ext cx="2591602" cy="1624071"/>
          </a:xfrm>
          <a:prstGeom prst="rect">
            <a:avLst/>
          </a:prstGeom>
          <a:noFill/>
          <a:ln w="9525">
            <a:noFill/>
            <a:miter lim="800000"/>
            <a:headEnd/>
            <a:tailEnd/>
          </a:ln>
        </p:spPr>
      </p:pic>
      <p:sp>
        <p:nvSpPr>
          <p:cNvPr id="5" name="ZoneTexte 4"/>
          <p:cNvSpPr txBox="1"/>
          <p:nvPr/>
        </p:nvSpPr>
        <p:spPr>
          <a:xfrm>
            <a:off x="5903640" y="2708920"/>
            <a:ext cx="3240360" cy="288032"/>
          </a:xfrm>
          <a:prstGeom prst="rect">
            <a:avLst/>
          </a:prstGeom>
          <a:noFill/>
        </p:spPr>
        <p:txBody>
          <a:bodyPr wrap="square" rtlCol="0">
            <a:spAutoFit/>
          </a:bodyPr>
          <a:lstStyle/>
          <a:p>
            <a:pPr algn="ctr"/>
            <a:r>
              <a:rPr lang="fr-FR" sz="1200" dirty="0" smtClean="0"/>
              <a:t>Décollement hydrodynamique sur une VW </a:t>
            </a:r>
            <a:r>
              <a:rPr lang="fr-FR" sz="1200" dirty="0" err="1" smtClean="0"/>
              <a:t>Beetle</a:t>
            </a:r>
            <a:r>
              <a:rPr lang="fr-FR" sz="1200" dirty="0" smtClean="0"/>
              <a:t> </a:t>
            </a:r>
            <a:endParaRPr lang="fr-FR" sz="1200" dirty="0"/>
          </a:p>
        </p:txBody>
      </p:sp>
      <p:pic>
        <p:nvPicPr>
          <p:cNvPr id="6" name="Picture 6"/>
          <p:cNvPicPr>
            <a:picLocks noChangeAspect="1" noChangeArrowheads="1"/>
          </p:cNvPicPr>
          <p:nvPr/>
        </p:nvPicPr>
        <p:blipFill>
          <a:blip r:embed="rId3" cstate="print"/>
          <a:srcRect l="37824" t="39172" r="28416" b="21454"/>
          <a:stretch>
            <a:fillRect/>
          </a:stretch>
        </p:blipFill>
        <p:spPr bwMode="auto">
          <a:xfrm>
            <a:off x="5868144" y="2996952"/>
            <a:ext cx="2964929" cy="1944216"/>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l="57584" t="38188" r="29523" b="37646"/>
          <a:stretch>
            <a:fillRect/>
          </a:stretch>
        </p:blipFill>
        <p:spPr bwMode="auto">
          <a:xfrm>
            <a:off x="3131840" y="3140968"/>
            <a:ext cx="2546716" cy="2683656"/>
          </a:xfrm>
          <a:prstGeom prst="rect">
            <a:avLst/>
          </a:prstGeom>
          <a:noFill/>
          <a:ln w="9525">
            <a:noFill/>
            <a:miter lim="800000"/>
            <a:headEnd/>
            <a:tailEnd/>
          </a:ln>
        </p:spPr>
      </p:pic>
      <p:pic>
        <p:nvPicPr>
          <p:cNvPr id="263170" name="Picture 2"/>
          <p:cNvPicPr>
            <a:picLocks noChangeAspect="1" noChangeArrowheads="1"/>
          </p:cNvPicPr>
          <p:nvPr/>
        </p:nvPicPr>
        <p:blipFill>
          <a:blip r:embed="rId5" cstate="print"/>
          <a:srcRect l="49999" t="62968" r="31737" b="13407"/>
          <a:stretch>
            <a:fillRect/>
          </a:stretch>
        </p:blipFill>
        <p:spPr bwMode="auto">
          <a:xfrm>
            <a:off x="2987824" y="1124744"/>
            <a:ext cx="2772308" cy="2016224"/>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l="27309" t="25563" r="54981" b="16360"/>
          <a:stretch>
            <a:fillRect/>
          </a:stretch>
        </p:blipFill>
        <p:spPr bwMode="auto">
          <a:xfrm>
            <a:off x="395536" y="1556792"/>
            <a:ext cx="2376264" cy="4381237"/>
          </a:xfrm>
          <a:prstGeom prst="rect">
            <a:avLst/>
          </a:prstGeom>
          <a:noFill/>
          <a:ln w="9525">
            <a:noFill/>
            <a:miter lim="800000"/>
            <a:headEnd/>
            <a:tailEnd/>
          </a:ln>
        </p:spPr>
      </p:pic>
      <p:sp>
        <p:nvSpPr>
          <p:cNvPr id="10" name="Titre 1"/>
          <p:cNvSpPr>
            <a:spLocks noGrp="1"/>
          </p:cNvSpPr>
          <p:nvPr>
            <p:ph type="title"/>
          </p:nvPr>
        </p:nvSpPr>
        <p:spPr>
          <a:xfrm>
            <a:off x="457200" y="-99392"/>
            <a:ext cx="8229600" cy="1143000"/>
          </a:xfrm>
        </p:spPr>
        <p:txBody>
          <a:bodyPr/>
          <a:lstStyle/>
          <a:p>
            <a:r>
              <a:rPr lang="fr-FR" dirty="0" smtClean="0"/>
              <a:t>Manifestations hydrauliques</a:t>
            </a:r>
            <a:endParaRPr lang="fr-FR" dirty="0"/>
          </a:p>
        </p:txBody>
      </p:sp>
      <p:pic>
        <p:nvPicPr>
          <p:cNvPr id="11" name="Image 5" descr="2_pompes_centrifuge_parallele.jpg"/>
          <p:cNvPicPr>
            <a:picLocks noChangeAspect="1"/>
          </p:cNvPicPr>
          <p:nvPr/>
        </p:nvPicPr>
        <p:blipFill>
          <a:blip r:embed="rId6" cstate="print"/>
          <a:srcRect/>
          <a:stretch>
            <a:fillRect/>
          </a:stretch>
        </p:blipFill>
        <p:spPr bwMode="auto">
          <a:xfrm>
            <a:off x="5580112" y="5057888"/>
            <a:ext cx="2710193" cy="1772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25760"/>
            <a:ext cx="8229600" cy="1143000"/>
          </a:xfrm>
        </p:spPr>
        <p:txBody>
          <a:bodyPr/>
          <a:lstStyle/>
          <a:p>
            <a:r>
              <a:rPr lang="fr-FR" dirty="0" smtClean="0"/>
              <a:t>Applications: le tube de VENTURI</a:t>
            </a:r>
            <a:endParaRPr lang="fr-FR" dirty="0"/>
          </a:p>
        </p:txBody>
      </p:sp>
      <p:grpSp>
        <p:nvGrpSpPr>
          <p:cNvPr id="6" name="Groupe 5"/>
          <p:cNvGrpSpPr/>
          <p:nvPr/>
        </p:nvGrpSpPr>
        <p:grpSpPr>
          <a:xfrm>
            <a:off x="82850" y="1844824"/>
            <a:ext cx="8978302" cy="2686186"/>
            <a:chOff x="82850" y="2132856"/>
            <a:chExt cx="8978302" cy="2686186"/>
          </a:xfrm>
        </p:grpSpPr>
        <p:pic>
          <p:nvPicPr>
            <p:cNvPr id="4099" name="Picture 3"/>
            <p:cNvPicPr>
              <a:picLocks noChangeAspect="1" noChangeArrowheads="1"/>
            </p:cNvPicPr>
            <p:nvPr/>
          </p:nvPicPr>
          <p:blipFill>
            <a:blip r:embed="rId3" cstate="print"/>
            <a:srcRect l="25987" t="41721" r="24795" b="32101"/>
            <a:stretch>
              <a:fillRect/>
            </a:stretch>
          </p:blipFill>
          <p:spPr bwMode="auto">
            <a:xfrm>
              <a:off x="82850" y="2132856"/>
              <a:ext cx="8978302" cy="2686186"/>
            </a:xfrm>
            <a:prstGeom prst="rect">
              <a:avLst/>
            </a:prstGeom>
            <a:noFill/>
            <a:ln w="9525">
              <a:noFill/>
              <a:miter lim="800000"/>
              <a:headEnd/>
              <a:tailEnd/>
            </a:ln>
          </p:spPr>
        </p:pic>
        <p:sp>
          <p:nvSpPr>
            <p:cNvPr id="5" name="ZoneTexte 4"/>
            <p:cNvSpPr txBox="1"/>
            <p:nvPr/>
          </p:nvSpPr>
          <p:spPr>
            <a:xfrm>
              <a:off x="2555776" y="2617748"/>
              <a:ext cx="720080" cy="523220"/>
            </a:xfrm>
            <a:prstGeom prst="rect">
              <a:avLst/>
            </a:prstGeom>
            <a:solidFill>
              <a:schemeClr val="bg1"/>
            </a:solidFill>
          </p:spPr>
          <p:txBody>
            <a:bodyPr wrap="square" rtlCol="0">
              <a:spAutoFit/>
            </a:bodyPr>
            <a:lstStyle/>
            <a:p>
              <a:pPr algn="ctr"/>
              <a:r>
                <a:rPr lang="fr-FR" sz="2800" dirty="0" smtClean="0">
                  <a:sym typeface="Symbol"/>
                </a:rPr>
                <a:t>h</a:t>
              </a:r>
              <a:endParaRPr lang="fr-FR" sz="2800" dirty="0"/>
            </a:p>
          </p:txBody>
        </p:sp>
      </p:grpSp>
      <p:graphicFrame>
        <p:nvGraphicFramePr>
          <p:cNvPr id="1436673" name="Object 1"/>
          <p:cNvGraphicFramePr>
            <a:graphicFrameLocks noChangeAspect="1"/>
          </p:cNvGraphicFramePr>
          <p:nvPr/>
        </p:nvGraphicFramePr>
        <p:xfrm>
          <a:off x="3059832" y="5085184"/>
          <a:ext cx="2241550" cy="1008062"/>
        </p:xfrm>
        <a:graphic>
          <a:graphicData uri="http://schemas.openxmlformats.org/presentationml/2006/ole">
            <mc:AlternateContent xmlns:mc="http://schemas.openxmlformats.org/markup-compatibility/2006">
              <mc:Choice xmlns:v="urn:schemas-microsoft-com:vml" Requires="v">
                <p:oleObj spid="_x0000_s1436695" name="Équation" r:id="rId4" imgW="482400" imgH="215640" progId="Equation.3">
                  <p:embed/>
                </p:oleObj>
              </mc:Choice>
              <mc:Fallback>
                <p:oleObj name="Équation" r:id="rId4" imgW="482400" imgH="21564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5085184"/>
                        <a:ext cx="2241550" cy="1008062"/>
                      </a:xfrm>
                      <a:prstGeom prst="rect">
                        <a:avLst/>
                      </a:prstGeom>
                      <a:solidFill>
                        <a:srgbClr val="FFCC9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6673"/>
                                        </p:tgtEl>
                                        <p:attrNameLst>
                                          <p:attrName>style.visibility</p:attrName>
                                        </p:attrNameLst>
                                      </p:cBhvr>
                                      <p:to>
                                        <p:strVal val="visible"/>
                                      </p:to>
                                    </p:set>
                                    <p:animEffect transition="in" filter="fade">
                                      <p:cBhvr>
                                        <p:cTn id="7" dur="2000"/>
                                        <p:tgtEl>
                                          <p:spTgt spid="1436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256"/>
            <a:ext cx="8229600" cy="1143000"/>
          </a:xfrm>
        </p:spPr>
        <p:txBody>
          <a:bodyPr>
            <a:normAutofit fontScale="90000"/>
          </a:bodyPr>
          <a:lstStyle/>
          <a:p>
            <a:r>
              <a:rPr lang="fr-FR" dirty="0" smtClean="0"/>
              <a:t>Applications: le tube de VENTURI</a:t>
            </a:r>
            <a:br>
              <a:rPr lang="fr-FR" dirty="0" smtClean="0"/>
            </a:br>
            <a:r>
              <a:rPr lang="fr-FR" dirty="0" smtClean="0"/>
              <a:t>Détermination du débit</a:t>
            </a:r>
            <a:endParaRPr lang="fr-FR" dirty="0"/>
          </a:p>
        </p:txBody>
      </p:sp>
      <p:sp>
        <p:nvSpPr>
          <p:cNvPr id="6" name="ZoneTexte 5"/>
          <p:cNvSpPr txBox="1"/>
          <p:nvPr/>
        </p:nvSpPr>
        <p:spPr>
          <a:xfrm>
            <a:off x="755576" y="4941168"/>
            <a:ext cx="3528392" cy="1077218"/>
          </a:xfrm>
          <a:prstGeom prst="rect">
            <a:avLst/>
          </a:prstGeom>
          <a:noFill/>
        </p:spPr>
        <p:txBody>
          <a:bodyPr wrap="square" rtlCol="0">
            <a:spAutoFit/>
          </a:bodyPr>
          <a:lstStyle/>
          <a:p>
            <a:pPr algn="ctr"/>
            <a:r>
              <a:rPr lang="fr-FR" sz="3200" dirty="0" smtClean="0"/>
              <a:t>Débitmètre de VENTURI</a:t>
            </a:r>
            <a:endParaRPr lang="fr-FR" sz="3200" dirty="0"/>
          </a:p>
        </p:txBody>
      </p:sp>
      <p:grpSp>
        <p:nvGrpSpPr>
          <p:cNvPr id="9" name="Groupe 8"/>
          <p:cNvGrpSpPr/>
          <p:nvPr/>
        </p:nvGrpSpPr>
        <p:grpSpPr>
          <a:xfrm>
            <a:off x="1403648" y="1124744"/>
            <a:ext cx="5688632" cy="1944563"/>
            <a:chOff x="0" y="1412776"/>
            <a:chExt cx="6289270" cy="2592635"/>
          </a:xfrm>
        </p:grpSpPr>
        <p:pic>
          <p:nvPicPr>
            <p:cNvPr id="4099" name="Picture 3"/>
            <p:cNvPicPr>
              <a:picLocks noChangeAspect="1" noChangeArrowheads="1"/>
            </p:cNvPicPr>
            <p:nvPr/>
          </p:nvPicPr>
          <p:blipFill>
            <a:blip r:embed="rId3" cstate="print"/>
            <a:srcRect l="25987" t="41721" r="38292" b="32101"/>
            <a:stretch>
              <a:fillRect/>
            </a:stretch>
          </p:blipFill>
          <p:spPr bwMode="auto">
            <a:xfrm>
              <a:off x="0" y="1412776"/>
              <a:ext cx="6289270" cy="2592635"/>
            </a:xfrm>
            <a:prstGeom prst="rect">
              <a:avLst/>
            </a:prstGeom>
            <a:noFill/>
            <a:ln w="9525">
              <a:noFill/>
              <a:miter lim="800000"/>
              <a:headEnd/>
              <a:tailEnd/>
            </a:ln>
          </p:spPr>
        </p:pic>
        <p:sp>
          <p:nvSpPr>
            <p:cNvPr id="8" name="ZoneTexte 7"/>
            <p:cNvSpPr txBox="1"/>
            <p:nvPr/>
          </p:nvSpPr>
          <p:spPr>
            <a:xfrm>
              <a:off x="2364462" y="1943664"/>
              <a:ext cx="720080" cy="523220"/>
            </a:xfrm>
            <a:prstGeom prst="rect">
              <a:avLst/>
            </a:prstGeom>
            <a:solidFill>
              <a:schemeClr val="bg1"/>
            </a:solidFill>
          </p:spPr>
          <p:txBody>
            <a:bodyPr wrap="square" rtlCol="0">
              <a:spAutoFit/>
            </a:bodyPr>
            <a:lstStyle/>
            <a:p>
              <a:pPr algn="ctr"/>
              <a:r>
                <a:rPr lang="fr-FR" sz="2800" dirty="0" smtClean="0">
                  <a:sym typeface="Symbol"/>
                </a:rPr>
                <a:t>h</a:t>
              </a:r>
              <a:endParaRPr lang="fr-FR" sz="2800" dirty="0"/>
            </a:p>
          </p:txBody>
        </p:sp>
      </p:grpSp>
      <p:graphicFrame>
        <p:nvGraphicFramePr>
          <p:cNvPr id="1719297" name="Object 1"/>
          <p:cNvGraphicFramePr>
            <a:graphicFrameLocks noChangeAspect="1"/>
          </p:cNvGraphicFramePr>
          <p:nvPr/>
        </p:nvGraphicFramePr>
        <p:xfrm>
          <a:off x="4438094" y="3212976"/>
          <a:ext cx="2942218" cy="653033"/>
        </p:xfrm>
        <a:graphic>
          <a:graphicData uri="http://schemas.openxmlformats.org/presentationml/2006/ole">
            <mc:AlternateContent xmlns:mc="http://schemas.openxmlformats.org/markup-compatibility/2006">
              <mc:Choice xmlns:v="urn:schemas-microsoft-com:vml" Requires="v">
                <p:oleObj spid="_x0000_s1719363" name="Équation" r:id="rId4" imgW="977760" imgH="215640" progId="Equation.3">
                  <p:embed/>
                </p:oleObj>
              </mc:Choice>
              <mc:Fallback>
                <p:oleObj name="Équation" r:id="rId4" imgW="977760" imgH="21564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094" y="3212976"/>
                        <a:ext cx="2942218" cy="653033"/>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1719298" name="Object 2"/>
          <p:cNvGraphicFramePr>
            <a:graphicFrameLocks noChangeAspect="1"/>
          </p:cNvGraphicFramePr>
          <p:nvPr/>
        </p:nvGraphicFramePr>
        <p:xfrm>
          <a:off x="1125726" y="3212976"/>
          <a:ext cx="1520751" cy="719608"/>
        </p:xfrm>
        <a:graphic>
          <a:graphicData uri="http://schemas.openxmlformats.org/presentationml/2006/ole">
            <mc:AlternateContent xmlns:mc="http://schemas.openxmlformats.org/markup-compatibility/2006">
              <mc:Choice xmlns:v="urn:schemas-microsoft-com:vml" Requires="v">
                <p:oleObj spid="_x0000_s1719364" name="Équation" r:id="rId6" imgW="482400" imgH="215640" progId="Equation.3">
                  <p:embed/>
                </p:oleObj>
              </mc:Choice>
              <mc:Fallback>
                <p:oleObj name="Équation" r:id="rId6" imgW="482400" imgH="215640" progId="Equation.3">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726" y="3212976"/>
                        <a:ext cx="1520751" cy="71960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2" name="Flèche droite 11"/>
          <p:cNvSpPr/>
          <p:nvPr/>
        </p:nvSpPr>
        <p:spPr>
          <a:xfrm>
            <a:off x="3069942" y="3429000"/>
            <a:ext cx="936104" cy="360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19299" name="Object 3"/>
          <p:cNvGraphicFramePr>
            <a:graphicFrameLocks noChangeAspect="1"/>
          </p:cNvGraphicFramePr>
          <p:nvPr/>
        </p:nvGraphicFramePr>
        <p:xfrm>
          <a:off x="4673600" y="4373563"/>
          <a:ext cx="3076575" cy="2420937"/>
        </p:xfrm>
        <a:graphic>
          <a:graphicData uri="http://schemas.openxmlformats.org/presentationml/2006/ole">
            <mc:AlternateContent xmlns:mc="http://schemas.openxmlformats.org/markup-compatibility/2006">
              <mc:Choice xmlns:v="urn:schemas-microsoft-com:vml" Requires="v">
                <p:oleObj spid="_x0000_s1719365" name="Équation" r:id="rId8" imgW="1346040" imgH="1054080" progId="Equation.3">
                  <p:embed/>
                </p:oleObj>
              </mc:Choice>
              <mc:Fallback>
                <p:oleObj name="Équation" r:id="rId8" imgW="1346040" imgH="105408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3600" y="4373563"/>
                        <a:ext cx="3076575" cy="242093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4" name="Accolade fermante 13"/>
          <p:cNvSpPr/>
          <p:nvPr/>
        </p:nvSpPr>
        <p:spPr>
          <a:xfrm flipH="1">
            <a:off x="4283968" y="4302040"/>
            <a:ext cx="288032" cy="249289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Flèche vers le bas 14"/>
          <p:cNvSpPr/>
          <p:nvPr/>
        </p:nvSpPr>
        <p:spPr>
          <a:xfrm>
            <a:off x="5940152" y="4005064"/>
            <a:ext cx="216024" cy="28803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9298"/>
                                        </p:tgtEl>
                                        <p:attrNameLst>
                                          <p:attrName>style.visibility</p:attrName>
                                        </p:attrNameLst>
                                      </p:cBhvr>
                                      <p:to>
                                        <p:strVal val="visible"/>
                                      </p:to>
                                    </p:set>
                                    <p:animEffect transition="in" filter="fade">
                                      <p:cBhvr>
                                        <p:cTn id="7" dur="2000"/>
                                        <p:tgtEl>
                                          <p:spTgt spid="1719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9297"/>
                                        </p:tgtEl>
                                        <p:attrNameLst>
                                          <p:attrName>style.visibility</p:attrName>
                                        </p:attrNameLst>
                                      </p:cBhvr>
                                      <p:to>
                                        <p:strVal val="visible"/>
                                      </p:to>
                                    </p:set>
                                    <p:animEffect transition="in" filter="fade">
                                      <p:cBhvr>
                                        <p:cTn id="12" dur="2000"/>
                                        <p:tgtEl>
                                          <p:spTgt spid="17192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9299"/>
                                        </p:tgtEl>
                                        <p:attrNameLst>
                                          <p:attrName>style.visibility</p:attrName>
                                        </p:attrNameLst>
                                      </p:cBhvr>
                                      <p:to>
                                        <p:strVal val="visible"/>
                                      </p:to>
                                    </p:set>
                                    <p:animEffect transition="in" filter="fade">
                                      <p:cBhvr>
                                        <p:cTn id="17" dur="2000"/>
                                        <p:tgtEl>
                                          <p:spTgt spid="17192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3"/>
          <p:cNvGrpSpPr>
            <a:grpSpLocks/>
          </p:cNvGrpSpPr>
          <p:nvPr/>
        </p:nvGrpSpPr>
        <p:grpSpPr bwMode="auto">
          <a:xfrm>
            <a:off x="971600" y="1916832"/>
            <a:ext cx="7272808" cy="4607917"/>
            <a:chOff x="1759" y="1277"/>
            <a:chExt cx="2808" cy="965"/>
          </a:xfrm>
        </p:grpSpPr>
        <p:sp>
          <p:nvSpPr>
            <p:cNvPr id="5" name="Rectangle 5"/>
            <p:cNvSpPr>
              <a:spLocks noChangeArrowheads="1"/>
            </p:cNvSpPr>
            <p:nvPr/>
          </p:nvSpPr>
          <p:spPr bwMode="auto">
            <a:xfrm>
              <a:off x="1759" y="1277"/>
              <a:ext cx="2808" cy="965"/>
            </a:xfrm>
            <a:prstGeom prst="rect">
              <a:avLst/>
            </a:prstGeom>
            <a:solidFill>
              <a:srgbClr val="DDDDDD"/>
            </a:solidFill>
            <a:ln w="9525">
              <a:noFill/>
              <a:miter lim="800000"/>
              <a:headEnd/>
              <a:tailEnd/>
            </a:ln>
          </p:spPr>
          <p:txBody>
            <a:bodyPr wrap="none" anchor="ctr"/>
            <a:lstStyle/>
            <a:p>
              <a:pPr algn="ctr"/>
              <a:endParaRPr lang="fr-FR" sz="1200">
                <a:solidFill>
                  <a:srgbClr val="000000"/>
                </a:solidFill>
              </a:endParaRPr>
            </a:p>
          </p:txBody>
        </p:sp>
        <p:grpSp>
          <p:nvGrpSpPr>
            <p:cNvPr id="6" name="Group 6"/>
            <p:cNvGrpSpPr>
              <a:grpSpLocks/>
            </p:cNvGrpSpPr>
            <p:nvPr/>
          </p:nvGrpSpPr>
          <p:grpSpPr bwMode="auto">
            <a:xfrm>
              <a:off x="2320" y="1383"/>
              <a:ext cx="1788" cy="370"/>
              <a:chOff x="1296" y="2496"/>
              <a:chExt cx="1680" cy="480"/>
            </a:xfrm>
          </p:grpSpPr>
          <p:grpSp>
            <p:nvGrpSpPr>
              <p:cNvPr id="22" name="Group 7"/>
              <p:cNvGrpSpPr>
                <a:grpSpLocks/>
              </p:cNvGrpSpPr>
              <p:nvPr/>
            </p:nvGrpSpPr>
            <p:grpSpPr bwMode="auto">
              <a:xfrm>
                <a:off x="1296" y="2496"/>
                <a:ext cx="1680" cy="144"/>
                <a:chOff x="1296" y="2496"/>
                <a:chExt cx="1680" cy="144"/>
              </a:xfrm>
            </p:grpSpPr>
            <p:sp>
              <p:nvSpPr>
                <p:cNvPr id="36" name="Line 8"/>
                <p:cNvSpPr>
                  <a:spLocks noChangeShapeType="1"/>
                </p:cNvSpPr>
                <p:nvPr/>
              </p:nvSpPr>
              <p:spPr bwMode="auto">
                <a:xfrm>
                  <a:off x="1392" y="2544"/>
                  <a:ext cx="0" cy="96"/>
                </a:xfrm>
                <a:prstGeom prst="line">
                  <a:avLst/>
                </a:prstGeom>
                <a:noFill/>
                <a:ln w="15875">
                  <a:solidFill>
                    <a:schemeClr val="tx1"/>
                  </a:solidFill>
                  <a:round/>
                  <a:headEnd/>
                  <a:tailEnd/>
                </a:ln>
              </p:spPr>
              <p:txBody>
                <a:bodyPr/>
                <a:lstStyle/>
                <a:p>
                  <a:endParaRPr lang="fr-FR"/>
                </a:p>
              </p:txBody>
            </p:sp>
            <p:sp>
              <p:nvSpPr>
                <p:cNvPr id="37" name="Line 9"/>
                <p:cNvSpPr>
                  <a:spLocks noChangeShapeType="1"/>
                </p:cNvSpPr>
                <p:nvPr/>
              </p:nvSpPr>
              <p:spPr bwMode="auto">
                <a:xfrm>
                  <a:off x="1392" y="2544"/>
                  <a:ext cx="144" cy="0"/>
                </a:xfrm>
                <a:prstGeom prst="line">
                  <a:avLst/>
                </a:prstGeom>
                <a:noFill/>
                <a:ln w="15875">
                  <a:solidFill>
                    <a:schemeClr val="tx1"/>
                  </a:solidFill>
                  <a:round/>
                  <a:headEnd/>
                  <a:tailEnd/>
                </a:ln>
              </p:spPr>
              <p:txBody>
                <a:bodyPr/>
                <a:lstStyle/>
                <a:p>
                  <a:endParaRPr lang="fr-FR"/>
                </a:p>
              </p:txBody>
            </p:sp>
            <p:sp>
              <p:nvSpPr>
                <p:cNvPr id="38" name="Line 10"/>
                <p:cNvSpPr>
                  <a:spLocks noChangeShapeType="1"/>
                </p:cNvSpPr>
                <p:nvPr/>
              </p:nvSpPr>
              <p:spPr bwMode="auto">
                <a:xfrm>
                  <a:off x="1536" y="2544"/>
                  <a:ext cx="720" cy="96"/>
                </a:xfrm>
                <a:prstGeom prst="line">
                  <a:avLst/>
                </a:prstGeom>
                <a:noFill/>
                <a:ln w="15875">
                  <a:solidFill>
                    <a:schemeClr val="tx1"/>
                  </a:solidFill>
                  <a:round/>
                  <a:headEnd/>
                  <a:tailEnd/>
                </a:ln>
              </p:spPr>
              <p:txBody>
                <a:bodyPr/>
                <a:lstStyle/>
                <a:p>
                  <a:endParaRPr lang="fr-FR"/>
                </a:p>
              </p:txBody>
            </p:sp>
            <p:sp>
              <p:nvSpPr>
                <p:cNvPr id="39" name="Line 11"/>
                <p:cNvSpPr>
                  <a:spLocks noChangeShapeType="1"/>
                </p:cNvSpPr>
                <p:nvPr/>
              </p:nvSpPr>
              <p:spPr bwMode="auto">
                <a:xfrm flipV="1">
                  <a:off x="2256" y="2544"/>
                  <a:ext cx="720" cy="96"/>
                </a:xfrm>
                <a:prstGeom prst="line">
                  <a:avLst/>
                </a:prstGeom>
                <a:noFill/>
                <a:ln w="15875">
                  <a:solidFill>
                    <a:schemeClr val="tx1"/>
                  </a:solidFill>
                  <a:round/>
                  <a:headEnd/>
                  <a:tailEnd/>
                </a:ln>
              </p:spPr>
              <p:txBody>
                <a:bodyPr/>
                <a:lstStyle/>
                <a:p>
                  <a:endParaRPr lang="fr-FR"/>
                </a:p>
              </p:txBody>
            </p:sp>
            <p:sp>
              <p:nvSpPr>
                <p:cNvPr id="40" name="Line 12"/>
                <p:cNvSpPr>
                  <a:spLocks noChangeShapeType="1"/>
                </p:cNvSpPr>
                <p:nvPr/>
              </p:nvSpPr>
              <p:spPr bwMode="auto">
                <a:xfrm flipV="1">
                  <a:off x="2976" y="2496"/>
                  <a:ext cx="0" cy="48"/>
                </a:xfrm>
                <a:prstGeom prst="line">
                  <a:avLst/>
                </a:prstGeom>
                <a:noFill/>
                <a:ln w="15875">
                  <a:solidFill>
                    <a:schemeClr val="tx1"/>
                  </a:solidFill>
                  <a:round/>
                  <a:headEnd/>
                  <a:tailEnd/>
                </a:ln>
              </p:spPr>
              <p:txBody>
                <a:bodyPr/>
                <a:lstStyle/>
                <a:p>
                  <a:endParaRPr lang="fr-FR"/>
                </a:p>
              </p:txBody>
            </p:sp>
            <p:sp>
              <p:nvSpPr>
                <p:cNvPr id="41" name="Line 13"/>
                <p:cNvSpPr>
                  <a:spLocks noChangeShapeType="1"/>
                </p:cNvSpPr>
                <p:nvPr/>
              </p:nvSpPr>
              <p:spPr bwMode="auto">
                <a:xfrm flipH="1">
                  <a:off x="1296" y="2640"/>
                  <a:ext cx="96" cy="0"/>
                </a:xfrm>
                <a:prstGeom prst="line">
                  <a:avLst/>
                </a:prstGeom>
                <a:noFill/>
                <a:ln w="15875">
                  <a:solidFill>
                    <a:schemeClr val="tx1"/>
                  </a:solidFill>
                  <a:round/>
                  <a:headEnd/>
                  <a:tailEnd/>
                </a:ln>
              </p:spPr>
              <p:txBody>
                <a:bodyPr/>
                <a:lstStyle/>
                <a:p>
                  <a:endParaRPr lang="fr-FR"/>
                </a:p>
              </p:txBody>
            </p:sp>
            <p:sp>
              <p:nvSpPr>
                <p:cNvPr id="42" name="Line 14"/>
                <p:cNvSpPr>
                  <a:spLocks noChangeShapeType="1"/>
                </p:cNvSpPr>
                <p:nvPr/>
              </p:nvSpPr>
              <p:spPr bwMode="auto">
                <a:xfrm>
                  <a:off x="1296" y="2592"/>
                  <a:ext cx="0" cy="48"/>
                </a:xfrm>
                <a:prstGeom prst="line">
                  <a:avLst/>
                </a:prstGeom>
                <a:noFill/>
                <a:ln w="15875">
                  <a:solidFill>
                    <a:schemeClr val="tx1"/>
                  </a:solidFill>
                  <a:round/>
                  <a:headEnd/>
                  <a:tailEnd/>
                </a:ln>
              </p:spPr>
              <p:txBody>
                <a:bodyPr/>
                <a:lstStyle/>
                <a:p>
                  <a:endParaRPr lang="fr-FR"/>
                </a:p>
              </p:txBody>
            </p:sp>
          </p:grpSp>
          <p:grpSp>
            <p:nvGrpSpPr>
              <p:cNvPr id="23" name="Group 15"/>
              <p:cNvGrpSpPr>
                <a:grpSpLocks/>
              </p:cNvGrpSpPr>
              <p:nvPr/>
            </p:nvGrpSpPr>
            <p:grpSpPr bwMode="auto">
              <a:xfrm>
                <a:off x="1296" y="2736"/>
                <a:ext cx="1680" cy="240"/>
                <a:chOff x="1296" y="2736"/>
                <a:chExt cx="1680" cy="240"/>
              </a:xfrm>
            </p:grpSpPr>
            <p:sp>
              <p:nvSpPr>
                <p:cNvPr id="26" name="Line 16"/>
                <p:cNvSpPr>
                  <a:spLocks noChangeShapeType="1"/>
                </p:cNvSpPr>
                <p:nvPr/>
              </p:nvSpPr>
              <p:spPr bwMode="auto">
                <a:xfrm flipV="1">
                  <a:off x="1392" y="2736"/>
                  <a:ext cx="0" cy="96"/>
                </a:xfrm>
                <a:prstGeom prst="line">
                  <a:avLst/>
                </a:prstGeom>
                <a:noFill/>
                <a:ln w="15875">
                  <a:solidFill>
                    <a:schemeClr val="tx1"/>
                  </a:solidFill>
                  <a:round/>
                  <a:headEnd/>
                  <a:tailEnd/>
                </a:ln>
              </p:spPr>
              <p:txBody>
                <a:bodyPr/>
                <a:lstStyle/>
                <a:p>
                  <a:endParaRPr lang="fr-FR"/>
                </a:p>
              </p:txBody>
            </p:sp>
            <p:sp>
              <p:nvSpPr>
                <p:cNvPr id="27" name="Line 17"/>
                <p:cNvSpPr>
                  <a:spLocks noChangeShapeType="1"/>
                </p:cNvSpPr>
                <p:nvPr/>
              </p:nvSpPr>
              <p:spPr bwMode="auto">
                <a:xfrm flipV="1">
                  <a:off x="1392" y="2832"/>
                  <a:ext cx="48" cy="0"/>
                </a:xfrm>
                <a:prstGeom prst="line">
                  <a:avLst/>
                </a:prstGeom>
                <a:noFill/>
                <a:ln w="15875">
                  <a:solidFill>
                    <a:schemeClr val="tx1"/>
                  </a:solidFill>
                  <a:round/>
                  <a:headEnd/>
                  <a:tailEnd/>
                </a:ln>
              </p:spPr>
              <p:txBody>
                <a:bodyPr/>
                <a:lstStyle/>
                <a:p>
                  <a:endParaRPr lang="fr-FR"/>
                </a:p>
              </p:txBody>
            </p:sp>
            <p:sp>
              <p:nvSpPr>
                <p:cNvPr id="28" name="Line 18"/>
                <p:cNvSpPr>
                  <a:spLocks noChangeShapeType="1"/>
                </p:cNvSpPr>
                <p:nvPr/>
              </p:nvSpPr>
              <p:spPr bwMode="auto">
                <a:xfrm flipV="1">
                  <a:off x="1536" y="2736"/>
                  <a:ext cx="720" cy="96"/>
                </a:xfrm>
                <a:prstGeom prst="line">
                  <a:avLst/>
                </a:prstGeom>
                <a:noFill/>
                <a:ln w="15875">
                  <a:solidFill>
                    <a:schemeClr val="tx1"/>
                  </a:solidFill>
                  <a:round/>
                  <a:headEnd/>
                  <a:tailEnd/>
                </a:ln>
              </p:spPr>
              <p:txBody>
                <a:bodyPr/>
                <a:lstStyle/>
                <a:p>
                  <a:endParaRPr lang="fr-FR"/>
                </a:p>
              </p:txBody>
            </p:sp>
            <p:sp>
              <p:nvSpPr>
                <p:cNvPr id="29" name="Line 19"/>
                <p:cNvSpPr>
                  <a:spLocks noChangeShapeType="1"/>
                </p:cNvSpPr>
                <p:nvPr/>
              </p:nvSpPr>
              <p:spPr bwMode="auto">
                <a:xfrm>
                  <a:off x="2256" y="2736"/>
                  <a:ext cx="720" cy="96"/>
                </a:xfrm>
                <a:prstGeom prst="line">
                  <a:avLst/>
                </a:prstGeom>
                <a:noFill/>
                <a:ln w="15875">
                  <a:solidFill>
                    <a:schemeClr val="tx1"/>
                  </a:solidFill>
                  <a:round/>
                  <a:headEnd/>
                  <a:tailEnd/>
                </a:ln>
              </p:spPr>
              <p:txBody>
                <a:bodyPr/>
                <a:lstStyle/>
                <a:p>
                  <a:endParaRPr lang="fr-FR"/>
                </a:p>
              </p:txBody>
            </p:sp>
            <p:sp>
              <p:nvSpPr>
                <p:cNvPr id="30" name="Line 20"/>
                <p:cNvSpPr>
                  <a:spLocks noChangeShapeType="1"/>
                </p:cNvSpPr>
                <p:nvPr/>
              </p:nvSpPr>
              <p:spPr bwMode="auto">
                <a:xfrm>
                  <a:off x="2976" y="2832"/>
                  <a:ext cx="0" cy="48"/>
                </a:xfrm>
                <a:prstGeom prst="line">
                  <a:avLst/>
                </a:prstGeom>
                <a:noFill/>
                <a:ln w="15875">
                  <a:solidFill>
                    <a:schemeClr val="tx1"/>
                  </a:solidFill>
                  <a:round/>
                  <a:headEnd/>
                  <a:tailEnd/>
                </a:ln>
              </p:spPr>
              <p:txBody>
                <a:bodyPr/>
                <a:lstStyle/>
                <a:p>
                  <a:endParaRPr lang="fr-FR"/>
                </a:p>
              </p:txBody>
            </p:sp>
            <p:sp>
              <p:nvSpPr>
                <p:cNvPr id="31" name="Line 21"/>
                <p:cNvSpPr>
                  <a:spLocks noChangeShapeType="1"/>
                </p:cNvSpPr>
                <p:nvPr/>
              </p:nvSpPr>
              <p:spPr bwMode="auto">
                <a:xfrm flipH="1" flipV="1">
                  <a:off x="1296" y="2736"/>
                  <a:ext cx="96" cy="0"/>
                </a:xfrm>
                <a:prstGeom prst="line">
                  <a:avLst/>
                </a:prstGeom>
                <a:noFill/>
                <a:ln w="15875">
                  <a:solidFill>
                    <a:schemeClr val="tx1"/>
                  </a:solidFill>
                  <a:round/>
                  <a:headEnd/>
                  <a:tailEnd/>
                </a:ln>
              </p:spPr>
              <p:txBody>
                <a:bodyPr/>
                <a:lstStyle/>
                <a:p>
                  <a:endParaRPr lang="fr-FR"/>
                </a:p>
              </p:txBody>
            </p:sp>
            <p:sp>
              <p:nvSpPr>
                <p:cNvPr id="32" name="Line 22"/>
                <p:cNvSpPr>
                  <a:spLocks noChangeShapeType="1"/>
                </p:cNvSpPr>
                <p:nvPr/>
              </p:nvSpPr>
              <p:spPr bwMode="auto">
                <a:xfrm flipV="1">
                  <a:off x="1296" y="2736"/>
                  <a:ext cx="0" cy="48"/>
                </a:xfrm>
                <a:prstGeom prst="line">
                  <a:avLst/>
                </a:prstGeom>
                <a:noFill/>
                <a:ln w="15875">
                  <a:solidFill>
                    <a:schemeClr val="tx1"/>
                  </a:solidFill>
                  <a:round/>
                  <a:headEnd/>
                  <a:tailEnd/>
                </a:ln>
              </p:spPr>
              <p:txBody>
                <a:bodyPr/>
                <a:lstStyle/>
                <a:p>
                  <a:endParaRPr lang="fr-FR"/>
                </a:p>
              </p:txBody>
            </p:sp>
            <p:sp>
              <p:nvSpPr>
                <p:cNvPr id="33" name="Line 23"/>
                <p:cNvSpPr>
                  <a:spLocks noChangeShapeType="1"/>
                </p:cNvSpPr>
                <p:nvPr/>
              </p:nvSpPr>
              <p:spPr bwMode="auto">
                <a:xfrm flipV="1">
                  <a:off x="1488" y="2832"/>
                  <a:ext cx="48" cy="0"/>
                </a:xfrm>
                <a:prstGeom prst="line">
                  <a:avLst/>
                </a:prstGeom>
                <a:noFill/>
                <a:ln w="15875">
                  <a:solidFill>
                    <a:schemeClr val="tx1"/>
                  </a:solidFill>
                  <a:round/>
                  <a:headEnd/>
                  <a:tailEnd/>
                </a:ln>
              </p:spPr>
              <p:txBody>
                <a:bodyPr/>
                <a:lstStyle/>
                <a:p>
                  <a:endParaRPr lang="fr-FR"/>
                </a:p>
              </p:txBody>
            </p:sp>
            <p:sp>
              <p:nvSpPr>
                <p:cNvPr id="34" name="Line 24"/>
                <p:cNvSpPr>
                  <a:spLocks noChangeShapeType="1"/>
                </p:cNvSpPr>
                <p:nvPr/>
              </p:nvSpPr>
              <p:spPr bwMode="auto">
                <a:xfrm>
                  <a:off x="1440" y="2832"/>
                  <a:ext cx="0" cy="144"/>
                </a:xfrm>
                <a:prstGeom prst="line">
                  <a:avLst/>
                </a:prstGeom>
                <a:noFill/>
                <a:ln w="15875">
                  <a:solidFill>
                    <a:schemeClr val="tx1"/>
                  </a:solidFill>
                  <a:round/>
                  <a:headEnd/>
                  <a:tailEnd/>
                </a:ln>
              </p:spPr>
              <p:txBody>
                <a:bodyPr/>
                <a:lstStyle/>
                <a:p>
                  <a:endParaRPr lang="fr-FR"/>
                </a:p>
              </p:txBody>
            </p:sp>
            <p:sp>
              <p:nvSpPr>
                <p:cNvPr id="35" name="Line 25"/>
                <p:cNvSpPr>
                  <a:spLocks noChangeShapeType="1"/>
                </p:cNvSpPr>
                <p:nvPr/>
              </p:nvSpPr>
              <p:spPr bwMode="auto">
                <a:xfrm>
                  <a:off x="1488" y="2832"/>
                  <a:ext cx="0" cy="144"/>
                </a:xfrm>
                <a:prstGeom prst="line">
                  <a:avLst/>
                </a:prstGeom>
                <a:noFill/>
                <a:ln w="15875">
                  <a:solidFill>
                    <a:schemeClr val="tx1"/>
                  </a:solidFill>
                  <a:round/>
                  <a:headEnd/>
                  <a:tailEnd/>
                </a:ln>
              </p:spPr>
              <p:txBody>
                <a:bodyPr/>
                <a:lstStyle/>
                <a:p>
                  <a:endParaRPr lang="fr-FR"/>
                </a:p>
              </p:txBody>
            </p:sp>
          </p:grpSp>
          <p:sp>
            <p:nvSpPr>
              <p:cNvPr id="24" name="Arc 26"/>
              <p:cNvSpPr>
                <a:spLocks/>
              </p:cNvSpPr>
              <p:nvPr/>
            </p:nvSpPr>
            <p:spPr bwMode="auto">
              <a:xfrm flipV="1">
                <a:off x="1397" y="2634"/>
                <a:ext cx="163" cy="47"/>
              </a:xfrm>
              <a:custGeom>
                <a:avLst/>
                <a:gdLst>
                  <a:gd name="T0" fmla="*/ 0 w 43195"/>
                  <a:gd name="T1" fmla="*/ 0 h 21600"/>
                  <a:gd name="T2" fmla="*/ 0 w 43195"/>
                  <a:gd name="T3" fmla="*/ 0 h 21600"/>
                  <a:gd name="T4" fmla="*/ 0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1" y="21450"/>
                    </a:moveTo>
                    <a:cubicBezTo>
                      <a:pt x="81" y="9580"/>
                      <a:pt x="9727" y="-1"/>
                      <a:pt x="21599" y="0"/>
                    </a:cubicBezTo>
                    <a:cubicBezTo>
                      <a:pt x="33372" y="0"/>
                      <a:pt x="42977" y="9429"/>
                      <a:pt x="43195" y="21200"/>
                    </a:cubicBezTo>
                  </a:path>
                  <a:path w="43195" h="21600" stroke="0" extrusionOk="0">
                    <a:moveTo>
                      <a:pt x="-1" y="21450"/>
                    </a:moveTo>
                    <a:cubicBezTo>
                      <a:pt x="81" y="9580"/>
                      <a:pt x="9727" y="-1"/>
                      <a:pt x="21599" y="0"/>
                    </a:cubicBezTo>
                    <a:cubicBezTo>
                      <a:pt x="33372" y="0"/>
                      <a:pt x="42977" y="9429"/>
                      <a:pt x="43195" y="21200"/>
                    </a:cubicBezTo>
                    <a:lnTo>
                      <a:pt x="21599" y="21600"/>
                    </a:lnTo>
                    <a:close/>
                  </a:path>
                </a:pathLst>
              </a:custGeom>
              <a:solidFill>
                <a:srgbClr val="000000"/>
              </a:solidFill>
              <a:ln w="9525">
                <a:solidFill>
                  <a:schemeClr val="tx1"/>
                </a:solidFill>
                <a:round/>
                <a:headEnd/>
                <a:tailEnd/>
              </a:ln>
            </p:spPr>
            <p:txBody>
              <a:bodyPr wrap="none" anchor="ctr"/>
              <a:lstStyle/>
              <a:p>
                <a:endParaRPr lang="fr-FR"/>
              </a:p>
            </p:txBody>
          </p:sp>
          <p:sp>
            <p:nvSpPr>
              <p:cNvPr id="25" name="Arc 27"/>
              <p:cNvSpPr>
                <a:spLocks/>
              </p:cNvSpPr>
              <p:nvPr/>
            </p:nvSpPr>
            <p:spPr bwMode="auto">
              <a:xfrm>
                <a:off x="1396" y="2692"/>
                <a:ext cx="163" cy="47"/>
              </a:xfrm>
              <a:custGeom>
                <a:avLst/>
                <a:gdLst>
                  <a:gd name="T0" fmla="*/ 0 w 43195"/>
                  <a:gd name="T1" fmla="*/ 0 h 21600"/>
                  <a:gd name="T2" fmla="*/ 0 w 43195"/>
                  <a:gd name="T3" fmla="*/ 0 h 21600"/>
                  <a:gd name="T4" fmla="*/ 0 w 43195"/>
                  <a:gd name="T5" fmla="*/ 0 h 21600"/>
                  <a:gd name="T6" fmla="*/ 0 60000 65536"/>
                  <a:gd name="T7" fmla="*/ 0 60000 65536"/>
                  <a:gd name="T8" fmla="*/ 0 60000 65536"/>
                  <a:gd name="T9" fmla="*/ 0 w 43195"/>
                  <a:gd name="T10" fmla="*/ 0 h 21600"/>
                  <a:gd name="T11" fmla="*/ 43195 w 43195"/>
                  <a:gd name="T12" fmla="*/ 21600 h 21600"/>
                </a:gdLst>
                <a:ahLst/>
                <a:cxnLst>
                  <a:cxn ang="T6">
                    <a:pos x="T0" y="T1"/>
                  </a:cxn>
                  <a:cxn ang="T7">
                    <a:pos x="T2" y="T3"/>
                  </a:cxn>
                  <a:cxn ang="T8">
                    <a:pos x="T4" y="T5"/>
                  </a:cxn>
                </a:cxnLst>
                <a:rect l="T9" t="T10" r="T11" b="T12"/>
                <a:pathLst>
                  <a:path w="43195" h="21600" fill="none" extrusionOk="0">
                    <a:moveTo>
                      <a:pt x="-1" y="21450"/>
                    </a:moveTo>
                    <a:cubicBezTo>
                      <a:pt x="81" y="9580"/>
                      <a:pt x="9727" y="-1"/>
                      <a:pt x="21599" y="0"/>
                    </a:cubicBezTo>
                    <a:cubicBezTo>
                      <a:pt x="33372" y="0"/>
                      <a:pt x="42977" y="9429"/>
                      <a:pt x="43195" y="21200"/>
                    </a:cubicBezTo>
                  </a:path>
                  <a:path w="43195" h="21600" stroke="0" extrusionOk="0">
                    <a:moveTo>
                      <a:pt x="-1" y="21450"/>
                    </a:moveTo>
                    <a:cubicBezTo>
                      <a:pt x="81" y="9580"/>
                      <a:pt x="9727" y="-1"/>
                      <a:pt x="21599" y="0"/>
                    </a:cubicBezTo>
                    <a:cubicBezTo>
                      <a:pt x="33372" y="0"/>
                      <a:pt x="42977" y="9429"/>
                      <a:pt x="43195" y="21200"/>
                    </a:cubicBezTo>
                    <a:lnTo>
                      <a:pt x="21599" y="21600"/>
                    </a:lnTo>
                    <a:close/>
                  </a:path>
                </a:pathLst>
              </a:custGeom>
              <a:solidFill>
                <a:srgbClr val="000000"/>
              </a:solidFill>
              <a:ln w="9525">
                <a:solidFill>
                  <a:schemeClr val="tx1"/>
                </a:solidFill>
                <a:round/>
                <a:headEnd/>
                <a:tailEnd/>
              </a:ln>
            </p:spPr>
            <p:txBody>
              <a:bodyPr wrap="none" anchor="ctr"/>
              <a:lstStyle/>
              <a:p>
                <a:endParaRPr lang="fr-FR"/>
              </a:p>
            </p:txBody>
          </p:sp>
        </p:grpSp>
        <p:sp>
          <p:nvSpPr>
            <p:cNvPr id="7" name="Text Box 28"/>
            <p:cNvSpPr txBox="1">
              <a:spLocks noChangeArrowheads="1"/>
            </p:cNvSpPr>
            <p:nvPr/>
          </p:nvSpPr>
          <p:spPr bwMode="auto">
            <a:xfrm rot="-5400000">
              <a:off x="1782" y="1442"/>
              <a:ext cx="195" cy="207"/>
            </a:xfrm>
            <a:prstGeom prst="rect">
              <a:avLst/>
            </a:prstGeom>
            <a:noFill/>
            <a:ln w="9525">
              <a:noFill/>
              <a:miter lim="800000"/>
              <a:headEnd/>
              <a:tailEnd/>
            </a:ln>
          </p:spPr>
          <p:txBody>
            <a:bodyPr wrap="none">
              <a:spAutoFit/>
            </a:bodyPr>
            <a:lstStyle/>
            <a:p>
              <a:pPr algn="ctr">
                <a:buFontTx/>
                <a:buNone/>
              </a:pPr>
              <a:r>
                <a:rPr lang="fr-FR" sz="1200">
                  <a:solidFill>
                    <a:srgbClr val="3333CC"/>
                  </a:solidFill>
                </a:rPr>
                <a:t>Vapeur </a:t>
              </a:r>
            </a:p>
            <a:p>
              <a:pPr algn="ctr">
                <a:buFontTx/>
                <a:buNone/>
              </a:pPr>
              <a:r>
                <a:rPr lang="fr-FR" sz="1200">
                  <a:solidFill>
                    <a:srgbClr val="3333CC"/>
                  </a:solidFill>
                </a:rPr>
                <a:t>motrice</a:t>
              </a:r>
            </a:p>
          </p:txBody>
        </p:sp>
        <p:sp>
          <p:nvSpPr>
            <p:cNvPr id="8" name="Text Box 29"/>
            <p:cNvSpPr txBox="1">
              <a:spLocks noChangeArrowheads="1"/>
            </p:cNvSpPr>
            <p:nvPr/>
          </p:nvSpPr>
          <p:spPr bwMode="auto">
            <a:xfrm>
              <a:off x="2194" y="1869"/>
              <a:ext cx="661" cy="97"/>
            </a:xfrm>
            <a:prstGeom prst="rect">
              <a:avLst/>
            </a:prstGeom>
            <a:noFill/>
            <a:ln w="9525">
              <a:noFill/>
              <a:miter lim="800000"/>
              <a:headEnd/>
              <a:tailEnd/>
            </a:ln>
          </p:spPr>
          <p:txBody>
            <a:bodyPr wrap="none">
              <a:spAutoFit/>
            </a:bodyPr>
            <a:lstStyle/>
            <a:p>
              <a:pPr algn="ctr">
                <a:buFontTx/>
                <a:buNone/>
              </a:pPr>
              <a:r>
                <a:rPr lang="fr-FR" sz="1200" dirty="0">
                  <a:solidFill>
                    <a:srgbClr val="3333CC"/>
                  </a:solidFill>
                </a:rPr>
                <a:t>Vapeur secondaire</a:t>
              </a:r>
            </a:p>
            <a:p>
              <a:pPr algn="ctr">
                <a:buFontTx/>
                <a:buNone/>
              </a:pPr>
              <a:r>
                <a:rPr lang="fr-FR" sz="1200" dirty="0">
                  <a:solidFill>
                    <a:srgbClr val="3333CC"/>
                  </a:solidFill>
                </a:rPr>
                <a:t>Aspirée par effet </a:t>
              </a:r>
              <a:r>
                <a:rPr lang="fr-FR" sz="1200" dirty="0" smtClean="0">
                  <a:solidFill>
                    <a:srgbClr val="3333CC"/>
                  </a:solidFill>
                </a:rPr>
                <a:t>Venturi</a:t>
              </a:r>
              <a:endParaRPr lang="fr-FR" sz="1200" dirty="0">
                <a:solidFill>
                  <a:srgbClr val="3333CC"/>
                </a:solidFill>
              </a:endParaRPr>
            </a:p>
          </p:txBody>
        </p:sp>
        <p:sp>
          <p:nvSpPr>
            <p:cNvPr id="9" name="Text Box 30"/>
            <p:cNvSpPr txBox="1">
              <a:spLocks noChangeArrowheads="1"/>
            </p:cNvSpPr>
            <p:nvPr/>
          </p:nvSpPr>
          <p:spPr bwMode="auto">
            <a:xfrm>
              <a:off x="3298" y="1369"/>
              <a:ext cx="157" cy="67"/>
            </a:xfrm>
            <a:prstGeom prst="rect">
              <a:avLst/>
            </a:prstGeom>
            <a:noFill/>
            <a:ln w="9525">
              <a:noFill/>
              <a:miter lim="800000"/>
              <a:headEnd/>
              <a:tailEnd/>
            </a:ln>
          </p:spPr>
          <p:txBody>
            <a:bodyPr wrap="none">
              <a:spAutoFit/>
            </a:bodyPr>
            <a:lstStyle/>
            <a:p>
              <a:pPr algn="ctr">
                <a:buFontTx/>
                <a:buNone/>
              </a:pPr>
              <a:r>
                <a:rPr lang="fr-FR" sz="1000" i="1">
                  <a:solidFill>
                    <a:srgbClr val="000000"/>
                  </a:solidFill>
                </a:rPr>
                <a:t>Col</a:t>
              </a:r>
            </a:p>
          </p:txBody>
        </p:sp>
        <p:sp>
          <p:nvSpPr>
            <p:cNvPr id="10" name="Text Box 31"/>
            <p:cNvSpPr txBox="1">
              <a:spLocks noChangeArrowheads="1"/>
            </p:cNvSpPr>
            <p:nvPr/>
          </p:nvSpPr>
          <p:spPr bwMode="auto">
            <a:xfrm rot="-5400000">
              <a:off x="4049" y="1601"/>
              <a:ext cx="314" cy="207"/>
            </a:xfrm>
            <a:prstGeom prst="rect">
              <a:avLst/>
            </a:prstGeom>
            <a:noFill/>
            <a:ln w="9525">
              <a:noFill/>
              <a:miter lim="800000"/>
              <a:headEnd/>
              <a:tailEnd/>
            </a:ln>
          </p:spPr>
          <p:txBody>
            <a:bodyPr wrap="none">
              <a:spAutoFit/>
            </a:bodyPr>
            <a:lstStyle/>
            <a:p>
              <a:pPr algn="ctr">
                <a:buFontTx/>
                <a:buNone/>
              </a:pPr>
              <a:r>
                <a:rPr lang="fr-FR" sz="1200">
                  <a:solidFill>
                    <a:srgbClr val="3333CC"/>
                  </a:solidFill>
                </a:rPr>
                <a:t>Vapeur</a:t>
              </a:r>
            </a:p>
            <a:p>
              <a:pPr algn="ctr">
                <a:buFontTx/>
                <a:buNone/>
              </a:pPr>
              <a:r>
                <a:rPr lang="fr-FR" sz="1200">
                  <a:solidFill>
                    <a:srgbClr val="3333CC"/>
                  </a:solidFill>
                </a:rPr>
                <a:t>recompressée</a:t>
              </a:r>
            </a:p>
          </p:txBody>
        </p:sp>
        <p:sp>
          <p:nvSpPr>
            <p:cNvPr id="11" name="Text Box 32"/>
            <p:cNvSpPr txBox="1">
              <a:spLocks noChangeArrowheads="1"/>
            </p:cNvSpPr>
            <p:nvPr/>
          </p:nvSpPr>
          <p:spPr bwMode="auto">
            <a:xfrm>
              <a:off x="2826" y="1629"/>
              <a:ext cx="351" cy="67"/>
            </a:xfrm>
            <a:prstGeom prst="rect">
              <a:avLst/>
            </a:prstGeom>
            <a:noFill/>
            <a:ln w="9525">
              <a:noFill/>
              <a:miter lim="800000"/>
              <a:headEnd/>
              <a:tailEnd/>
            </a:ln>
          </p:spPr>
          <p:txBody>
            <a:bodyPr wrap="none">
              <a:spAutoFit/>
            </a:bodyPr>
            <a:lstStyle/>
            <a:p>
              <a:pPr algn="ctr">
                <a:buFontTx/>
                <a:buNone/>
              </a:pPr>
              <a:r>
                <a:rPr lang="fr-FR" sz="1000" i="1">
                  <a:solidFill>
                    <a:srgbClr val="000000"/>
                  </a:solidFill>
                </a:rPr>
                <a:t>Convergent</a:t>
              </a:r>
            </a:p>
          </p:txBody>
        </p:sp>
        <p:sp>
          <p:nvSpPr>
            <p:cNvPr id="12" name="Text Box 33"/>
            <p:cNvSpPr txBox="1">
              <a:spLocks noChangeArrowheads="1"/>
            </p:cNvSpPr>
            <p:nvPr/>
          </p:nvSpPr>
          <p:spPr bwMode="auto">
            <a:xfrm>
              <a:off x="3520" y="1629"/>
              <a:ext cx="305" cy="67"/>
            </a:xfrm>
            <a:prstGeom prst="rect">
              <a:avLst/>
            </a:prstGeom>
            <a:noFill/>
            <a:ln w="9525">
              <a:noFill/>
              <a:miter lim="800000"/>
              <a:headEnd/>
              <a:tailEnd/>
            </a:ln>
          </p:spPr>
          <p:txBody>
            <a:bodyPr wrap="none">
              <a:spAutoFit/>
            </a:bodyPr>
            <a:lstStyle/>
            <a:p>
              <a:pPr algn="ctr">
                <a:buFontTx/>
                <a:buNone/>
              </a:pPr>
              <a:r>
                <a:rPr lang="fr-FR" sz="1000" i="1">
                  <a:solidFill>
                    <a:srgbClr val="000000"/>
                  </a:solidFill>
                </a:rPr>
                <a:t>Divergent</a:t>
              </a:r>
            </a:p>
          </p:txBody>
        </p:sp>
        <p:sp>
          <p:nvSpPr>
            <p:cNvPr id="13" name="Line 34"/>
            <p:cNvSpPr>
              <a:spLocks noChangeShapeType="1"/>
            </p:cNvSpPr>
            <p:nvPr/>
          </p:nvSpPr>
          <p:spPr bwMode="auto">
            <a:xfrm flipV="1">
              <a:off x="2487" y="1722"/>
              <a:ext cx="5" cy="172"/>
            </a:xfrm>
            <a:prstGeom prst="line">
              <a:avLst/>
            </a:prstGeom>
            <a:noFill/>
            <a:ln w="25400">
              <a:solidFill>
                <a:schemeClr val="accent2"/>
              </a:solidFill>
              <a:round/>
              <a:headEnd/>
              <a:tailEnd type="triangle" w="med" len="med"/>
            </a:ln>
          </p:spPr>
          <p:txBody>
            <a:bodyPr/>
            <a:lstStyle/>
            <a:p>
              <a:endParaRPr lang="fr-FR"/>
            </a:p>
          </p:txBody>
        </p:sp>
        <p:sp>
          <p:nvSpPr>
            <p:cNvPr id="14" name="Line 35"/>
            <p:cNvSpPr>
              <a:spLocks noChangeShapeType="1"/>
            </p:cNvSpPr>
            <p:nvPr/>
          </p:nvSpPr>
          <p:spPr bwMode="auto">
            <a:xfrm>
              <a:off x="2117" y="1537"/>
              <a:ext cx="255" cy="0"/>
            </a:xfrm>
            <a:prstGeom prst="line">
              <a:avLst/>
            </a:prstGeom>
            <a:noFill/>
            <a:ln w="25400">
              <a:solidFill>
                <a:schemeClr val="accent2"/>
              </a:solidFill>
              <a:round/>
              <a:headEnd/>
              <a:tailEnd type="triangle" w="med" len="med"/>
            </a:ln>
          </p:spPr>
          <p:txBody>
            <a:bodyPr/>
            <a:lstStyle/>
            <a:p>
              <a:endParaRPr lang="fr-FR"/>
            </a:p>
          </p:txBody>
        </p:sp>
        <p:grpSp>
          <p:nvGrpSpPr>
            <p:cNvPr id="15" name="Group 36"/>
            <p:cNvGrpSpPr>
              <a:grpSpLocks/>
            </p:cNvGrpSpPr>
            <p:nvPr/>
          </p:nvGrpSpPr>
          <p:grpSpPr bwMode="auto">
            <a:xfrm>
              <a:off x="2576" y="1499"/>
              <a:ext cx="357" cy="74"/>
              <a:chOff x="1536" y="2640"/>
              <a:chExt cx="336" cy="96"/>
            </a:xfrm>
          </p:grpSpPr>
          <p:sp>
            <p:nvSpPr>
              <p:cNvPr id="18" name="Line 37"/>
              <p:cNvSpPr>
                <a:spLocks noChangeShapeType="1"/>
              </p:cNvSpPr>
              <p:nvPr/>
            </p:nvSpPr>
            <p:spPr bwMode="auto">
              <a:xfrm flipV="1">
                <a:off x="1536" y="2640"/>
                <a:ext cx="336" cy="48"/>
              </a:xfrm>
              <a:prstGeom prst="line">
                <a:avLst/>
              </a:prstGeom>
              <a:noFill/>
              <a:ln w="9525">
                <a:solidFill>
                  <a:schemeClr val="accent2"/>
                </a:solidFill>
                <a:prstDash val="dash"/>
                <a:round/>
                <a:headEnd/>
                <a:tailEnd/>
              </a:ln>
            </p:spPr>
            <p:txBody>
              <a:bodyPr/>
              <a:lstStyle/>
              <a:p>
                <a:endParaRPr lang="fr-FR"/>
              </a:p>
            </p:txBody>
          </p:sp>
          <p:sp>
            <p:nvSpPr>
              <p:cNvPr id="19" name="Line 38"/>
              <p:cNvSpPr>
                <a:spLocks noChangeShapeType="1"/>
              </p:cNvSpPr>
              <p:nvPr/>
            </p:nvSpPr>
            <p:spPr bwMode="auto">
              <a:xfrm>
                <a:off x="1536" y="2688"/>
                <a:ext cx="336" cy="48"/>
              </a:xfrm>
              <a:prstGeom prst="line">
                <a:avLst/>
              </a:prstGeom>
              <a:noFill/>
              <a:ln w="9525">
                <a:solidFill>
                  <a:schemeClr val="accent2"/>
                </a:solidFill>
                <a:prstDash val="dash"/>
                <a:round/>
                <a:headEnd/>
                <a:tailEnd/>
              </a:ln>
            </p:spPr>
            <p:txBody>
              <a:bodyPr/>
              <a:lstStyle/>
              <a:p>
                <a:endParaRPr lang="fr-FR"/>
              </a:p>
            </p:txBody>
          </p:sp>
          <p:sp>
            <p:nvSpPr>
              <p:cNvPr id="20" name="Line 39"/>
              <p:cNvSpPr>
                <a:spLocks noChangeShapeType="1"/>
              </p:cNvSpPr>
              <p:nvPr/>
            </p:nvSpPr>
            <p:spPr bwMode="auto">
              <a:xfrm>
                <a:off x="1584" y="2688"/>
                <a:ext cx="276" cy="20"/>
              </a:xfrm>
              <a:prstGeom prst="line">
                <a:avLst/>
              </a:prstGeom>
              <a:noFill/>
              <a:ln w="9525">
                <a:solidFill>
                  <a:schemeClr val="accent2"/>
                </a:solidFill>
                <a:prstDash val="dash"/>
                <a:round/>
                <a:headEnd/>
                <a:tailEnd/>
              </a:ln>
            </p:spPr>
            <p:txBody>
              <a:bodyPr/>
              <a:lstStyle/>
              <a:p>
                <a:endParaRPr lang="fr-FR"/>
              </a:p>
            </p:txBody>
          </p:sp>
          <p:sp>
            <p:nvSpPr>
              <p:cNvPr id="21" name="Line 40"/>
              <p:cNvSpPr>
                <a:spLocks noChangeShapeType="1"/>
              </p:cNvSpPr>
              <p:nvPr/>
            </p:nvSpPr>
            <p:spPr bwMode="auto">
              <a:xfrm flipV="1">
                <a:off x="1580" y="2668"/>
                <a:ext cx="276" cy="20"/>
              </a:xfrm>
              <a:prstGeom prst="line">
                <a:avLst/>
              </a:prstGeom>
              <a:noFill/>
              <a:ln w="9525">
                <a:solidFill>
                  <a:schemeClr val="accent2"/>
                </a:solidFill>
                <a:prstDash val="dash"/>
                <a:round/>
                <a:headEnd/>
                <a:tailEnd/>
              </a:ln>
            </p:spPr>
            <p:txBody>
              <a:bodyPr/>
              <a:lstStyle/>
              <a:p>
                <a:endParaRPr lang="fr-FR"/>
              </a:p>
            </p:txBody>
          </p:sp>
        </p:grpSp>
        <p:sp>
          <p:nvSpPr>
            <p:cNvPr id="16" name="Line 41"/>
            <p:cNvSpPr>
              <a:spLocks noChangeShapeType="1"/>
            </p:cNvSpPr>
            <p:nvPr/>
          </p:nvSpPr>
          <p:spPr bwMode="auto">
            <a:xfrm>
              <a:off x="3597" y="1537"/>
              <a:ext cx="562" cy="0"/>
            </a:xfrm>
            <a:prstGeom prst="line">
              <a:avLst/>
            </a:prstGeom>
            <a:noFill/>
            <a:ln w="25400">
              <a:solidFill>
                <a:schemeClr val="accent2"/>
              </a:solidFill>
              <a:round/>
              <a:headEnd/>
              <a:tailEnd type="triangle" w="med" len="med"/>
            </a:ln>
          </p:spPr>
          <p:txBody>
            <a:bodyPr/>
            <a:lstStyle/>
            <a:p>
              <a:endParaRPr lang="fr-FR"/>
            </a:p>
          </p:txBody>
        </p:sp>
        <p:sp>
          <p:nvSpPr>
            <p:cNvPr id="17" name="Text Box 63"/>
            <p:cNvSpPr txBox="1">
              <a:spLocks noChangeArrowheads="1"/>
            </p:cNvSpPr>
            <p:nvPr/>
          </p:nvSpPr>
          <p:spPr bwMode="auto">
            <a:xfrm>
              <a:off x="3323" y="2069"/>
              <a:ext cx="986" cy="75"/>
            </a:xfrm>
            <a:prstGeom prst="rect">
              <a:avLst/>
            </a:prstGeom>
            <a:noFill/>
            <a:ln w="9525">
              <a:noFill/>
              <a:miter lim="800000"/>
              <a:headEnd/>
              <a:tailEnd/>
            </a:ln>
          </p:spPr>
          <p:txBody>
            <a:bodyPr wrap="none">
              <a:spAutoFit/>
            </a:bodyPr>
            <a:lstStyle/>
            <a:p>
              <a:pPr algn="ctr">
                <a:buFontTx/>
                <a:buNone/>
              </a:pPr>
              <a:r>
                <a:rPr lang="fr-FR" sz="1200" u="sng">
                  <a:solidFill>
                    <a:srgbClr val="000000"/>
                  </a:solidFill>
                </a:rPr>
                <a:t>Coupe d’un thermocompresseur</a:t>
              </a:r>
            </a:p>
          </p:txBody>
        </p:sp>
      </p:grpSp>
      <p:sp>
        <p:nvSpPr>
          <p:cNvPr id="43" name="Titre 1"/>
          <p:cNvSpPr txBox="1">
            <a:spLocks/>
          </p:cNvSpPr>
          <p:nvPr/>
        </p:nvSpPr>
        <p:spPr>
          <a:xfrm>
            <a:off x="457200" y="-9026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Le tube de VENTURI</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5" name="ZoneTexte 44"/>
          <p:cNvSpPr txBox="1"/>
          <p:nvPr/>
        </p:nvSpPr>
        <p:spPr>
          <a:xfrm>
            <a:off x="683568" y="1052736"/>
            <a:ext cx="4824536" cy="584775"/>
          </a:xfrm>
          <a:prstGeom prst="rect">
            <a:avLst/>
          </a:prstGeom>
          <a:noFill/>
        </p:spPr>
        <p:txBody>
          <a:bodyPr wrap="square" rtlCol="0">
            <a:spAutoFit/>
          </a:bodyPr>
          <a:lstStyle/>
          <a:p>
            <a:r>
              <a:rPr lang="fr-FR" sz="3200" dirty="0" smtClean="0"/>
              <a:t>Application en IAA</a:t>
            </a:r>
            <a:endParaRPr lang="fr-FR" sz="3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Applications du tube VENTURI: ventouse pour manipulation de charge</a:t>
            </a:r>
            <a:endParaRPr lang="fr-FR" dirty="0"/>
          </a:p>
        </p:txBody>
      </p:sp>
      <p:pic>
        <p:nvPicPr>
          <p:cNvPr id="1428482" name="Picture 2"/>
          <p:cNvPicPr>
            <a:picLocks noChangeAspect="1" noChangeArrowheads="1"/>
          </p:cNvPicPr>
          <p:nvPr/>
        </p:nvPicPr>
        <p:blipFill>
          <a:blip r:embed="rId2" cstate="print"/>
          <a:srcRect/>
          <a:stretch>
            <a:fillRect/>
          </a:stretch>
        </p:blipFill>
        <p:spPr bwMode="auto">
          <a:xfrm>
            <a:off x="2843808" y="4149080"/>
            <a:ext cx="3584135" cy="2406864"/>
          </a:xfrm>
          <a:prstGeom prst="rect">
            <a:avLst/>
          </a:prstGeom>
          <a:noFill/>
          <a:ln w="9525">
            <a:noFill/>
            <a:miter lim="800000"/>
            <a:headEnd/>
            <a:tailEnd/>
          </a:ln>
        </p:spPr>
      </p:pic>
      <p:grpSp>
        <p:nvGrpSpPr>
          <p:cNvPr id="13" name="Groupe 12"/>
          <p:cNvGrpSpPr/>
          <p:nvPr/>
        </p:nvGrpSpPr>
        <p:grpSpPr>
          <a:xfrm>
            <a:off x="1403648" y="1556792"/>
            <a:ext cx="5688632" cy="2395428"/>
            <a:chOff x="1403648" y="1556792"/>
            <a:chExt cx="5688632" cy="2395428"/>
          </a:xfrm>
        </p:grpSpPr>
        <p:pic>
          <p:nvPicPr>
            <p:cNvPr id="1428483" name="Picture 3"/>
            <p:cNvPicPr>
              <a:picLocks noChangeAspect="1" noChangeArrowheads="1"/>
            </p:cNvPicPr>
            <p:nvPr/>
          </p:nvPicPr>
          <p:blipFill>
            <a:blip r:embed="rId3" cstate="print"/>
            <a:srcRect/>
            <a:stretch>
              <a:fillRect/>
            </a:stretch>
          </p:blipFill>
          <p:spPr bwMode="auto">
            <a:xfrm flipH="1">
              <a:off x="2191139" y="1556792"/>
              <a:ext cx="4740271" cy="1872208"/>
            </a:xfrm>
            <a:prstGeom prst="rect">
              <a:avLst/>
            </a:prstGeom>
            <a:noFill/>
            <a:ln w="9525">
              <a:noFill/>
              <a:miter lim="800000"/>
              <a:headEnd/>
              <a:tailEnd/>
            </a:ln>
          </p:spPr>
        </p:pic>
        <p:sp>
          <p:nvSpPr>
            <p:cNvPr id="7" name="Rectangle 6"/>
            <p:cNvSpPr/>
            <p:nvPr/>
          </p:nvSpPr>
          <p:spPr>
            <a:xfrm>
              <a:off x="3851920" y="1628800"/>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491880" y="3140968"/>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004048" y="2636912"/>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084168" y="2132856"/>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555776" y="3429000"/>
              <a:ext cx="4536504" cy="523220"/>
            </a:xfrm>
            <a:prstGeom prst="rect">
              <a:avLst/>
            </a:prstGeom>
            <a:noFill/>
          </p:spPr>
          <p:txBody>
            <a:bodyPr wrap="square" rtlCol="0">
              <a:spAutoFit/>
            </a:bodyPr>
            <a:lstStyle/>
            <a:p>
              <a:r>
                <a:rPr lang="fr-FR" sz="2800" dirty="0" smtClean="0"/>
                <a:t>Depression        préhension </a:t>
              </a:r>
              <a:endParaRPr lang="fr-FR" sz="2800" dirty="0"/>
            </a:p>
          </p:txBody>
        </p:sp>
        <p:sp>
          <p:nvSpPr>
            <p:cNvPr id="12" name="ZoneTexte 11"/>
            <p:cNvSpPr txBox="1"/>
            <p:nvPr/>
          </p:nvSpPr>
          <p:spPr>
            <a:xfrm>
              <a:off x="1403648" y="2780928"/>
              <a:ext cx="2160240" cy="523220"/>
            </a:xfrm>
            <a:prstGeom prst="rect">
              <a:avLst/>
            </a:prstGeom>
            <a:noFill/>
          </p:spPr>
          <p:txBody>
            <a:bodyPr wrap="square" rtlCol="0">
              <a:spAutoFit/>
            </a:bodyPr>
            <a:lstStyle/>
            <a:p>
              <a:pPr algn="ctr"/>
              <a:r>
                <a:rPr lang="fr-FR" sz="2800" dirty="0" smtClean="0"/>
                <a:t>Entrée d’air </a:t>
              </a:r>
              <a:endParaRPr lang="fr-FR" sz="2800" dirty="0"/>
            </a:p>
          </p:txBody>
        </p:sp>
      </p:grpSp>
      <p:sp>
        <p:nvSpPr>
          <p:cNvPr id="14" name="Flèche droite 13"/>
          <p:cNvSpPr/>
          <p:nvPr/>
        </p:nvSpPr>
        <p:spPr>
          <a:xfrm>
            <a:off x="4475282" y="3645024"/>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6753" name="Picture 1"/>
          <p:cNvPicPr>
            <a:picLocks noChangeAspect="1" noChangeArrowheads="1"/>
          </p:cNvPicPr>
          <p:nvPr/>
        </p:nvPicPr>
        <p:blipFill>
          <a:blip r:embed="rId2" cstate="print"/>
          <a:srcRect/>
          <a:stretch>
            <a:fillRect/>
          </a:stretch>
        </p:blipFill>
        <p:spPr bwMode="auto">
          <a:xfrm>
            <a:off x="611560" y="1916832"/>
            <a:ext cx="4114742" cy="2592288"/>
          </a:xfrm>
          <a:prstGeom prst="rect">
            <a:avLst/>
          </a:prstGeom>
          <a:noFill/>
          <a:ln w="9525">
            <a:noFill/>
            <a:miter lim="800000"/>
            <a:headEnd/>
            <a:tailEnd/>
          </a:ln>
        </p:spPr>
      </p:pic>
      <p:sp>
        <p:nvSpPr>
          <p:cNvPr id="5" name="Titre 1"/>
          <p:cNvSpPr>
            <a:spLocks noGrp="1"/>
          </p:cNvSpPr>
          <p:nvPr>
            <p:ph type="title"/>
          </p:nvPr>
        </p:nvSpPr>
        <p:spPr>
          <a:xfrm>
            <a:off x="457200" y="274638"/>
            <a:ext cx="8229600" cy="1143000"/>
          </a:xfrm>
        </p:spPr>
        <p:txBody>
          <a:bodyPr>
            <a:normAutofit fontScale="90000"/>
          </a:bodyPr>
          <a:lstStyle/>
          <a:p>
            <a:r>
              <a:rPr lang="fr-FR" dirty="0" smtClean="0"/>
              <a:t>Applications du tube VENTURI: dispositif de réalisation de vide </a:t>
            </a:r>
            <a:endParaRPr lang="fr-FR" dirty="0"/>
          </a:p>
        </p:txBody>
      </p:sp>
      <p:pic>
        <p:nvPicPr>
          <p:cNvPr id="1866754" name="Picture 2"/>
          <p:cNvPicPr>
            <a:picLocks noChangeAspect="1" noChangeArrowheads="1"/>
          </p:cNvPicPr>
          <p:nvPr/>
        </p:nvPicPr>
        <p:blipFill>
          <a:blip r:embed="rId3" cstate="print"/>
          <a:srcRect/>
          <a:stretch>
            <a:fillRect/>
          </a:stretch>
        </p:blipFill>
        <p:spPr bwMode="auto">
          <a:xfrm>
            <a:off x="5292080" y="2636912"/>
            <a:ext cx="3600400" cy="3150350"/>
          </a:xfrm>
          <a:prstGeom prst="rect">
            <a:avLst/>
          </a:prstGeom>
          <a:noFill/>
          <a:ln w="9525">
            <a:noFill/>
            <a:miter lim="800000"/>
            <a:headEnd/>
            <a:tailEnd/>
          </a:ln>
        </p:spPr>
      </p:pic>
      <p:pic>
        <p:nvPicPr>
          <p:cNvPr id="1866755" name="Picture 3"/>
          <p:cNvPicPr>
            <a:picLocks noChangeAspect="1" noChangeArrowheads="1"/>
          </p:cNvPicPr>
          <p:nvPr/>
        </p:nvPicPr>
        <p:blipFill>
          <a:blip r:embed="rId4" cstate="print"/>
          <a:srcRect/>
          <a:stretch>
            <a:fillRect/>
          </a:stretch>
        </p:blipFill>
        <p:spPr bwMode="auto">
          <a:xfrm>
            <a:off x="1403648" y="4688194"/>
            <a:ext cx="3691508" cy="18943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44624"/>
            <a:ext cx="9036496" cy="1143000"/>
          </a:xfrm>
        </p:spPr>
        <p:txBody>
          <a:bodyPr>
            <a:normAutofit/>
          </a:bodyPr>
          <a:lstStyle/>
          <a:p>
            <a:pPr algn="l"/>
            <a:r>
              <a:rPr lang="fr-FR" dirty="0" smtClean="0"/>
              <a:t>Organes déprimogènes: le diaphragme</a:t>
            </a:r>
            <a:endParaRPr lang="fr-FR" dirty="0"/>
          </a:p>
        </p:txBody>
      </p:sp>
      <p:grpSp>
        <p:nvGrpSpPr>
          <p:cNvPr id="6" name="Groupe 5"/>
          <p:cNvGrpSpPr/>
          <p:nvPr/>
        </p:nvGrpSpPr>
        <p:grpSpPr>
          <a:xfrm>
            <a:off x="539552" y="1556792"/>
            <a:ext cx="7884368" cy="3275392"/>
            <a:chOff x="755576" y="2132856"/>
            <a:chExt cx="7884368" cy="3275392"/>
          </a:xfrm>
        </p:grpSpPr>
        <p:pic>
          <p:nvPicPr>
            <p:cNvPr id="1026" name="Picture 2"/>
            <p:cNvPicPr>
              <a:picLocks noChangeAspect="1" noChangeArrowheads="1"/>
            </p:cNvPicPr>
            <p:nvPr/>
          </p:nvPicPr>
          <p:blipFill>
            <a:blip r:embed="rId2" cstate="print"/>
            <a:srcRect/>
            <a:stretch>
              <a:fillRect/>
            </a:stretch>
          </p:blipFill>
          <p:spPr bwMode="auto">
            <a:xfrm>
              <a:off x="755576" y="2132856"/>
              <a:ext cx="7884368" cy="3275392"/>
            </a:xfrm>
            <a:prstGeom prst="rect">
              <a:avLst/>
            </a:prstGeom>
            <a:noFill/>
            <a:ln w="9525">
              <a:noFill/>
              <a:miter lim="800000"/>
              <a:headEnd/>
              <a:tailEnd/>
            </a:ln>
          </p:spPr>
        </p:pic>
        <p:sp>
          <p:nvSpPr>
            <p:cNvPr id="5" name="ZoneTexte 4"/>
            <p:cNvSpPr txBox="1"/>
            <p:nvPr/>
          </p:nvSpPr>
          <p:spPr>
            <a:xfrm>
              <a:off x="1988590" y="2689196"/>
              <a:ext cx="216024" cy="430887"/>
            </a:xfrm>
            <a:prstGeom prst="rect">
              <a:avLst/>
            </a:prstGeom>
            <a:noFill/>
          </p:spPr>
          <p:txBody>
            <a:bodyPr wrap="square" rtlCol="0">
              <a:spAutoFit/>
            </a:bodyPr>
            <a:lstStyle/>
            <a:p>
              <a:pPr algn="ctr"/>
              <a:r>
                <a:rPr lang="fr-FR" sz="2200" b="1" dirty="0" smtClean="0">
                  <a:solidFill>
                    <a:srgbClr val="FF0000"/>
                  </a:solidFill>
                </a:rPr>
                <a:t>S</a:t>
              </a:r>
              <a:endParaRPr lang="fr-FR" sz="2200" b="1" dirty="0">
                <a:solidFill>
                  <a:srgbClr val="FF0000"/>
                </a:solidFill>
              </a:endParaRPr>
            </a:p>
          </p:txBody>
        </p:sp>
      </p:grpSp>
      <p:sp>
        <p:nvSpPr>
          <p:cNvPr id="7" name="ZoneTexte 6"/>
          <p:cNvSpPr txBox="1"/>
          <p:nvPr/>
        </p:nvSpPr>
        <p:spPr>
          <a:xfrm>
            <a:off x="5039544" y="5229200"/>
            <a:ext cx="4104456" cy="1077218"/>
          </a:xfrm>
          <a:prstGeom prst="rect">
            <a:avLst/>
          </a:prstGeom>
          <a:noFill/>
        </p:spPr>
        <p:txBody>
          <a:bodyPr wrap="square" rtlCol="0">
            <a:spAutoFit/>
          </a:bodyPr>
          <a:lstStyle/>
          <a:p>
            <a:pPr>
              <a:buFontTx/>
              <a:buChar char="-"/>
            </a:pPr>
            <a:r>
              <a:rPr lang="fr-FR" sz="3200" dirty="0" smtClean="0"/>
              <a:t> simple trou</a:t>
            </a:r>
          </a:p>
          <a:p>
            <a:pPr>
              <a:buFontTx/>
              <a:buChar char="-"/>
            </a:pPr>
            <a:r>
              <a:rPr lang="fr-FR" sz="3200" dirty="0" smtClean="0"/>
              <a:t> accès vitesse et débit</a:t>
            </a:r>
            <a:endParaRPr lang="fr-FR" sz="3200" dirty="0"/>
          </a:p>
        </p:txBody>
      </p:sp>
      <p:cxnSp>
        <p:nvCxnSpPr>
          <p:cNvPr id="10" name="Connecteur droit 9"/>
          <p:cNvCxnSpPr/>
          <p:nvPr/>
        </p:nvCxnSpPr>
        <p:spPr>
          <a:xfrm flipV="1">
            <a:off x="1619672" y="1772816"/>
            <a:ext cx="6768752" cy="720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95536" y="1639433"/>
            <a:ext cx="1554700" cy="923330"/>
          </a:xfrm>
          <a:prstGeom prst="rect">
            <a:avLst/>
          </a:prstGeom>
          <a:solidFill>
            <a:schemeClr val="bg1"/>
          </a:solidFill>
          <a:ln>
            <a:noFill/>
          </a:ln>
        </p:spPr>
        <p:txBody>
          <a:bodyPr wrap="square" rtlCol="0">
            <a:spAutoFit/>
          </a:bodyPr>
          <a:lstStyle/>
          <a:p>
            <a:pPr algn="ctr"/>
            <a:r>
              <a:rPr lang="fr-FR" dirty="0" smtClean="0">
                <a:solidFill>
                  <a:srgbClr val="FF0000"/>
                </a:solidFill>
              </a:rPr>
              <a:t>EVOLUTION  PRESSION STATIQUE</a:t>
            </a:r>
            <a:endParaRPr lang="fr-FR" dirty="0">
              <a:solidFill>
                <a:srgbClr val="FF0000"/>
              </a:solidFill>
            </a:endParaRPr>
          </a:p>
        </p:txBody>
      </p:sp>
      <p:sp>
        <p:nvSpPr>
          <p:cNvPr id="12" name="ZoneTexte 11"/>
          <p:cNvSpPr txBox="1"/>
          <p:nvPr/>
        </p:nvSpPr>
        <p:spPr>
          <a:xfrm>
            <a:off x="467544" y="5085184"/>
            <a:ext cx="3960440" cy="1569660"/>
          </a:xfrm>
          <a:prstGeom prst="rect">
            <a:avLst/>
          </a:prstGeom>
          <a:noFill/>
        </p:spPr>
        <p:txBody>
          <a:bodyPr wrap="square" rtlCol="0">
            <a:spAutoFit/>
          </a:bodyPr>
          <a:lstStyle/>
          <a:p>
            <a:pPr algn="ctr"/>
            <a:r>
              <a:rPr lang="fr-FR" sz="3200" dirty="0" smtClean="0"/>
              <a:t>Transfert de pression statique  → pression dynamique </a:t>
            </a:r>
            <a:endParaRPr lang="fr-FR" sz="3200" dirty="0"/>
          </a:p>
        </p:txBody>
      </p:sp>
      <p:sp>
        <p:nvSpPr>
          <p:cNvPr id="13" name="Accolade ouvrante 12"/>
          <p:cNvSpPr/>
          <p:nvPr/>
        </p:nvSpPr>
        <p:spPr>
          <a:xfrm>
            <a:off x="4788024" y="5157192"/>
            <a:ext cx="288032" cy="151216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Flèche vers le bas 13"/>
          <p:cNvSpPr/>
          <p:nvPr/>
        </p:nvSpPr>
        <p:spPr>
          <a:xfrm>
            <a:off x="2483768" y="4725144"/>
            <a:ext cx="144016" cy="36004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normAutofit fontScale="90000"/>
          </a:bodyPr>
          <a:lstStyle/>
          <a:p>
            <a:r>
              <a:rPr lang="fr-FR" dirty="0" smtClean="0"/>
              <a:t>Ecoulement d’un fluide en présence d’un obstacle en fonction de la vitesse </a:t>
            </a:r>
            <a:endParaRPr lang="fr-FR" dirty="0"/>
          </a:p>
        </p:txBody>
      </p:sp>
      <p:grpSp>
        <p:nvGrpSpPr>
          <p:cNvPr id="10" name="Groupe 9"/>
          <p:cNvGrpSpPr/>
          <p:nvPr/>
        </p:nvGrpSpPr>
        <p:grpSpPr>
          <a:xfrm>
            <a:off x="35496" y="1484784"/>
            <a:ext cx="8712968" cy="3744416"/>
            <a:chOff x="35496" y="1268760"/>
            <a:chExt cx="8712968" cy="3744416"/>
          </a:xfrm>
        </p:grpSpPr>
        <p:pic>
          <p:nvPicPr>
            <p:cNvPr id="2050" name="Picture 2"/>
            <p:cNvPicPr>
              <a:picLocks noChangeAspect="1" noChangeArrowheads="1"/>
            </p:cNvPicPr>
            <p:nvPr/>
          </p:nvPicPr>
          <p:blipFill>
            <a:blip r:embed="rId3" cstate="print"/>
            <a:srcRect l="34049" t="44436" r="55173" b="44067"/>
            <a:stretch>
              <a:fillRect/>
            </a:stretch>
          </p:blipFill>
          <p:spPr bwMode="auto">
            <a:xfrm>
              <a:off x="35496" y="1268760"/>
              <a:ext cx="2160240" cy="1296144"/>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l="46264" t="44436" r="47988" b="44067"/>
            <a:stretch>
              <a:fillRect/>
            </a:stretch>
          </p:blipFill>
          <p:spPr bwMode="auto">
            <a:xfrm>
              <a:off x="467544" y="1628800"/>
              <a:ext cx="1152128" cy="129614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59198" t="43798" r="30024" b="44067"/>
            <a:stretch>
              <a:fillRect/>
            </a:stretch>
          </p:blipFill>
          <p:spPr bwMode="auto">
            <a:xfrm>
              <a:off x="1691680" y="2132856"/>
              <a:ext cx="2160240" cy="1368152"/>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34049" t="66485" r="54455" b="22018"/>
            <a:stretch>
              <a:fillRect/>
            </a:stretch>
          </p:blipFill>
          <p:spPr bwMode="auto">
            <a:xfrm>
              <a:off x="3923928" y="2780928"/>
              <a:ext cx="2304256" cy="129614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46623" t="66485" r="41521" b="21380"/>
            <a:stretch>
              <a:fillRect/>
            </a:stretch>
          </p:blipFill>
          <p:spPr bwMode="auto">
            <a:xfrm>
              <a:off x="6372200" y="3645024"/>
              <a:ext cx="2376264" cy="1368152"/>
            </a:xfrm>
            <a:prstGeom prst="rect">
              <a:avLst/>
            </a:prstGeom>
            <a:noFill/>
            <a:ln w="9525">
              <a:noFill/>
              <a:miter lim="800000"/>
              <a:headEnd/>
              <a:tailEnd/>
            </a:ln>
          </p:spPr>
        </p:pic>
      </p:grpSp>
      <p:cxnSp>
        <p:nvCxnSpPr>
          <p:cNvPr id="12" name="Connecteur droit avec flèche 11"/>
          <p:cNvCxnSpPr/>
          <p:nvPr/>
        </p:nvCxnSpPr>
        <p:spPr>
          <a:xfrm rot="10800000" flipV="1">
            <a:off x="539552" y="1412776"/>
            <a:ext cx="1656184"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4" cstate="print"/>
          <a:srcRect/>
          <a:stretch>
            <a:fillRect/>
          </a:stretch>
        </p:blipFill>
        <p:spPr bwMode="auto">
          <a:xfrm>
            <a:off x="1403648" y="4005064"/>
            <a:ext cx="1616900" cy="2204864"/>
          </a:xfrm>
          <a:prstGeom prst="rect">
            <a:avLst/>
          </a:prstGeom>
          <a:noFill/>
          <a:ln w="9525">
            <a:noFill/>
            <a:miter lim="800000"/>
            <a:headEnd/>
            <a:tailEnd/>
          </a:ln>
        </p:spPr>
      </p:pic>
      <p:sp>
        <p:nvSpPr>
          <p:cNvPr id="15" name="ZoneTexte 14"/>
          <p:cNvSpPr txBox="1"/>
          <p:nvPr/>
        </p:nvSpPr>
        <p:spPr>
          <a:xfrm>
            <a:off x="827584" y="6237312"/>
            <a:ext cx="2808312" cy="523220"/>
          </a:xfrm>
          <a:prstGeom prst="rect">
            <a:avLst/>
          </a:prstGeom>
          <a:noFill/>
        </p:spPr>
        <p:txBody>
          <a:bodyPr wrap="square" rtlCol="0">
            <a:spAutoFit/>
          </a:bodyPr>
          <a:lstStyle/>
          <a:p>
            <a:pPr algn="ctr"/>
            <a:r>
              <a:rPr lang="fr-FR" sz="2800" dirty="0" smtClean="0"/>
              <a:t>Vanne papillon</a:t>
            </a:r>
            <a:endParaRPr lang="fr-FR" sz="2800" dirty="0"/>
          </a:p>
        </p:txBody>
      </p:sp>
      <p:cxnSp>
        <p:nvCxnSpPr>
          <p:cNvPr id="16" name="Connecteur droit avec flèche 15"/>
          <p:cNvCxnSpPr/>
          <p:nvPr/>
        </p:nvCxnSpPr>
        <p:spPr>
          <a:xfrm>
            <a:off x="539552" y="4005064"/>
            <a:ext cx="648072"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1" name="Groupe 20"/>
          <p:cNvGrpSpPr/>
          <p:nvPr/>
        </p:nvGrpSpPr>
        <p:grpSpPr>
          <a:xfrm>
            <a:off x="1475656" y="1988840"/>
            <a:ext cx="7344816" cy="1728192"/>
            <a:chOff x="1475656" y="1988840"/>
            <a:chExt cx="7344816" cy="1728192"/>
          </a:xfrm>
        </p:grpSpPr>
        <p:cxnSp>
          <p:nvCxnSpPr>
            <p:cNvPr id="18" name="Connecteur droit avec flèche 17"/>
            <p:cNvCxnSpPr/>
            <p:nvPr/>
          </p:nvCxnSpPr>
          <p:spPr>
            <a:xfrm>
              <a:off x="1475656" y="1988840"/>
              <a:ext cx="6912768" cy="17281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rot="840000">
              <a:off x="7236296" y="3009959"/>
              <a:ext cx="1584176" cy="523220"/>
            </a:xfrm>
            <a:prstGeom prst="rect">
              <a:avLst/>
            </a:prstGeom>
            <a:noFill/>
          </p:spPr>
          <p:txBody>
            <a:bodyPr wrap="square" rtlCol="0">
              <a:spAutoFit/>
            </a:bodyPr>
            <a:lstStyle/>
            <a:p>
              <a:r>
                <a:rPr lang="fr-FR" sz="2800" dirty="0" smtClean="0"/>
                <a:t>↗ vitesse</a:t>
              </a:r>
              <a:endParaRPr lang="fr-FR" sz="2800" dirty="0"/>
            </a:p>
          </p:txBody>
        </p:sp>
      </p:grpSp>
      <p:sp>
        <p:nvSpPr>
          <p:cNvPr id="20" name="ZoneTexte 19"/>
          <p:cNvSpPr txBox="1"/>
          <p:nvPr/>
        </p:nvSpPr>
        <p:spPr>
          <a:xfrm>
            <a:off x="3275856" y="5157192"/>
            <a:ext cx="1872208" cy="523220"/>
          </a:xfrm>
          <a:prstGeom prst="rect">
            <a:avLst/>
          </a:prstGeom>
          <a:noFill/>
        </p:spPr>
        <p:txBody>
          <a:bodyPr wrap="square" rtlCol="0">
            <a:spAutoFit/>
          </a:bodyPr>
          <a:lstStyle/>
          <a:p>
            <a:r>
              <a:rPr lang="fr-FR" sz="2800" dirty="0" smtClean="0"/>
              <a:t>= obstacle</a:t>
            </a:r>
            <a:endParaRPr lang="fr-FR" sz="2800" dirty="0"/>
          </a:p>
        </p:txBody>
      </p:sp>
    </p:spTree>
    <p:extLst>
      <p:ext uri="{BB962C8B-B14F-4D97-AF65-F5344CB8AC3E}">
        <p14:creationId xmlns:p14="http://schemas.microsoft.com/office/powerpoint/2010/main" val="242057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11560" y="1268760"/>
            <a:ext cx="2562337" cy="4982847"/>
          </a:xfrm>
          <a:prstGeom prst="rect">
            <a:avLst/>
          </a:prstGeom>
          <a:noFill/>
          <a:ln w="9525">
            <a:noFill/>
            <a:miter lim="800000"/>
            <a:headEnd/>
            <a:tailEnd/>
          </a:ln>
        </p:spPr>
      </p:pic>
      <p:sp>
        <p:nvSpPr>
          <p:cNvPr id="5" name="Titre 1"/>
          <p:cNvSpPr>
            <a:spLocks noGrp="1"/>
          </p:cNvSpPr>
          <p:nvPr>
            <p:ph type="title"/>
          </p:nvPr>
        </p:nvSpPr>
        <p:spPr>
          <a:xfrm>
            <a:off x="107504" y="44624"/>
            <a:ext cx="9036496" cy="1143000"/>
          </a:xfrm>
        </p:spPr>
        <p:txBody>
          <a:bodyPr>
            <a:normAutofit fontScale="90000"/>
          </a:bodyPr>
          <a:lstStyle/>
          <a:p>
            <a:r>
              <a:rPr lang="fr-FR" dirty="0" smtClean="0"/>
              <a:t>Organes déprimogènes: </a:t>
            </a:r>
            <a:br>
              <a:rPr lang="fr-FR" dirty="0" smtClean="0"/>
            </a:br>
            <a:r>
              <a:rPr lang="fr-FR" dirty="0" smtClean="0"/>
              <a:t>le débitmètre à flotteur</a:t>
            </a:r>
            <a:endParaRPr lang="fr-FR" dirty="0"/>
          </a:p>
        </p:txBody>
      </p:sp>
      <p:sp>
        <p:nvSpPr>
          <p:cNvPr id="6" name="ZoneTexte 5"/>
          <p:cNvSpPr txBox="1"/>
          <p:nvPr/>
        </p:nvSpPr>
        <p:spPr>
          <a:xfrm>
            <a:off x="3815408" y="2276872"/>
            <a:ext cx="4861048" cy="584775"/>
          </a:xfrm>
          <a:prstGeom prst="rect">
            <a:avLst/>
          </a:prstGeom>
          <a:noFill/>
        </p:spPr>
        <p:txBody>
          <a:bodyPr wrap="square" rtlCol="0">
            <a:spAutoFit/>
          </a:bodyPr>
          <a:lstStyle/>
          <a:p>
            <a:r>
              <a:rPr lang="fr-FR" sz="3200" dirty="0" smtClean="0"/>
              <a:t>- mesure de débit (Q =u</a:t>
            </a:r>
            <a:r>
              <a:rPr lang="fr-FR" sz="3200" baseline="-25000" dirty="0" smtClean="0"/>
              <a:t>1</a:t>
            </a:r>
            <a:r>
              <a:rPr lang="fr-FR" sz="3200" dirty="0" smtClean="0"/>
              <a:t>.S) </a:t>
            </a:r>
          </a:p>
        </p:txBody>
      </p:sp>
      <p:graphicFrame>
        <p:nvGraphicFramePr>
          <p:cNvPr id="1004545" name="Object 1"/>
          <p:cNvGraphicFramePr>
            <a:graphicFrameLocks noChangeAspect="1"/>
          </p:cNvGraphicFramePr>
          <p:nvPr/>
        </p:nvGraphicFramePr>
        <p:xfrm>
          <a:off x="2914650" y="3289300"/>
          <a:ext cx="6135688" cy="3092450"/>
        </p:xfrm>
        <a:graphic>
          <a:graphicData uri="http://schemas.openxmlformats.org/presentationml/2006/ole">
            <mc:AlternateContent xmlns:mc="http://schemas.openxmlformats.org/markup-compatibility/2006">
              <mc:Choice xmlns:v="urn:schemas-microsoft-com:vml" Requires="v">
                <p:oleObj spid="_x0000_s1143832" name="Équation" r:id="rId4" imgW="2323800" imgH="1168200" progId="Equation.3">
                  <p:embed/>
                </p:oleObj>
              </mc:Choice>
              <mc:Fallback>
                <p:oleObj name="Équation" r:id="rId4" imgW="2323800" imgH="1168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4650" y="3289300"/>
                        <a:ext cx="6135688" cy="309245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0" name="Rectangle à coins arrondis 9"/>
          <p:cNvSpPr/>
          <p:nvPr/>
        </p:nvSpPr>
        <p:spPr>
          <a:xfrm>
            <a:off x="1835696" y="2060848"/>
            <a:ext cx="1440160"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3995936" y="1340768"/>
            <a:ext cx="1872208" cy="584775"/>
          </a:xfrm>
          <a:prstGeom prst="rect">
            <a:avLst/>
          </a:prstGeom>
          <a:noFill/>
        </p:spPr>
        <p:txBody>
          <a:bodyPr wrap="square" rtlCol="0">
            <a:spAutoFit/>
          </a:bodyPr>
          <a:lstStyle/>
          <a:p>
            <a:pPr>
              <a:buFontTx/>
              <a:buChar char="-"/>
            </a:pPr>
            <a:r>
              <a:rPr lang="fr-FR" sz="3200" dirty="0" smtClean="0"/>
              <a:t> vitesse  </a:t>
            </a:r>
          </a:p>
        </p:txBody>
      </p:sp>
      <p:sp>
        <p:nvSpPr>
          <p:cNvPr id="15" name="Flèche vers le bas 14"/>
          <p:cNvSpPr/>
          <p:nvPr/>
        </p:nvSpPr>
        <p:spPr>
          <a:xfrm>
            <a:off x="4932040" y="1988840"/>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p:cNvCxnSpPr/>
          <p:nvPr/>
        </p:nvCxnSpPr>
        <p:spPr>
          <a:xfrm rot="10800000">
            <a:off x="3347865" y="2852936"/>
            <a:ext cx="3319557" cy="932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6660232" y="2791561"/>
            <a:ext cx="1440160" cy="1440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04545"/>
                                        </p:tgtEl>
                                        <p:attrNameLst>
                                          <p:attrName>style.visibility</p:attrName>
                                        </p:attrNameLst>
                                      </p:cBhvr>
                                      <p:to>
                                        <p:strVal val="visible"/>
                                      </p:to>
                                    </p:set>
                                    <p:animEffect transition="in" filter="fade">
                                      <p:cBhvr>
                                        <p:cTn id="10" dur="2000"/>
                                        <p:tgtEl>
                                          <p:spTgt spid="10045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t="4721" r="23686" b="66276"/>
          <a:stretch>
            <a:fillRect/>
          </a:stretch>
        </p:blipFill>
        <p:spPr bwMode="auto">
          <a:xfrm>
            <a:off x="611560" y="980728"/>
            <a:ext cx="7636197" cy="4104456"/>
          </a:xfrm>
          <a:prstGeom prst="rect">
            <a:avLst/>
          </a:prstGeom>
          <a:noFill/>
          <a:ln w="9525">
            <a:noFill/>
            <a:miter lim="800000"/>
            <a:headEnd/>
            <a:tailEnd/>
          </a:ln>
          <a:effectLst/>
        </p:spPr>
      </p:pic>
      <p:sp>
        <p:nvSpPr>
          <p:cNvPr id="3" name="Titre 1"/>
          <p:cNvSpPr>
            <a:spLocks noGrp="1"/>
          </p:cNvSpPr>
          <p:nvPr>
            <p:ph type="title"/>
          </p:nvPr>
        </p:nvSpPr>
        <p:spPr>
          <a:xfrm>
            <a:off x="457200" y="-99392"/>
            <a:ext cx="8229600" cy="1143000"/>
          </a:xfrm>
        </p:spPr>
        <p:txBody>
          <a:bodyPr/>
          <a:lstStyle/>
          <a:p>
            <a:r>
              <a:rPr lang="fr-FR" dirty="0" smtClean="0"/>
              <a:t>Applications : le déversoir</a:t>
            </a:r>
            <a:endParaRPr lang="fr-F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2338" name="Picture 2"/>
          <p:cNvPicPr>
            <a:picLocks noChangeAspect="1" noChangeArrowheads="1"/>
          </p:cNvPicPr>
          <p:nvPr/>
        </p:nvPicPr>
        <p:blipFill>
          <a:blip r:embed="rId2" cstate="print"/>
          <a:srcRect l="57700" t="28095" r="10457" b="53227"/>
          <a:stretch>
            <a:fillRect/>
          </a:stretch>
        </p:blipFill>
        <p:spPr bwMode="auto">
          <a:xfrm>
            <a:off x="1547664" y="476672"/>
            <a:ext cx="6336704" cy="5256584"/>
          </a:xfrm>
          <a:prstGeom prst="rect">
            <a:avLst/>
          </a:prstGeom>
          <a:noFill/>
          <a:ln w="9525">
            <a:noFill/>
            <a:miter lim="800000"/>
            <a:headEnd/>
            <a:tailEnd/>
          </a:ln>
          <a:effectLst/>
        </p:spPr>
      </p:pic>
      <p:sp>
        <p:nvSpPr>
          <p:cNvPr id="5" name="ZoneTexte 4"/>
          <p:cNvSpPr txBox="1"/>
          <p:nvPr/>
        </p:nvSpPr>
        <p:spPr>
          <a:xfrm>
            <a:off x="2555776" y="5949280"/>
            <a:ext cx="5184576" cy="523220"/>
          </a:xfrm>
          <a:prstGeom prst="rect">
            <a:avLst/>
          </a:prstGeom>
          <a:noFill/>
        </p:spPr>
        <p:txBody>
          <a:bodyPr wrap="square" rtlCol="0">
            <a:spAutoFit/>
          </a:bodyPr>
          <a:lstStyle/>
          <a:p>
            <a:pPr algn="ctr"/>
            <a:r>
              <a:rPr lang="fr-FR" sz="2800" dirty="0" smtClean="0"/>
              <a:t>Visualisation de S</a:t>
            </a:r>
            <a:r>
              <a:rPr lang="fr-FR" sz="2800" baseline="-25000" dirty="0" smtClean="0"/>
              <a:t>2</a:t>
            </a:r>
            <a:endParaRPr lang="fr-FR" sz="2800" baseline="-25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Définitions</a:t>
            </a:r>
            <a:endParaRPr lang="fr-FR" dirty="0"/>
          </a:p>
        </p:txBody>
      </p:sp>
      <p:sp>
        <p:nvSpPr>
          <p:cNvPr id="3" name="Espace réservé du contenu 2"/>
          <p:cNvSpPr>
            <a:spLocks noGrp="1"/>
          </p:cNvSpPr>
          <p:nvPr>
            <p:ph idx="1"/>
          </p:nvPr>
        </p:nvSpPr>
        <p:spPr>
          <a:xfrm>
            <a:off x="179512" y="1700808"/>
            <a:ext cx="8712968" cy="2952328"/>
          </a:xfrm>
        </p:spPr>
        <p:txBody>
          <a:bodyPr>
            <a:noAutofit/>
          </a:bodyPr>
          <a:lstStyle/>
          <a:p>
            <a:r>
              <a:rPr lang="fr-FR" sz="2800" dirty="0" smtClean="0"/>
              <a:t>Fluide</a:t>
            </a:r>
          </a:p>
          <a:p>
            <a:r>
              <a:rPr lang="fr-FR" sz="2800" dirty="0" smtClean="0"/>
              <a:t>Fluide parfait</a:t>
            </a:r>
          </a:p>
          <a:p>
            <a:r>
              <a:rPr lang="fr-FR" sz="2800" dirty="0" smtClean="0"/>
              <a:t>Incompressible</a:t>
            </a:r>
          </a:p>
          <a:p>
            <a:r>
              <a:rPr lang="fr-FR" sz="2800" dirty="0" smtClean="0"/>
              <a:t>Ecoulement permanent</a:t>
            </a:r>
          </a:p>
          <a:p>
            <a:r>
              <a:rPr lang="fr-FR" sz="2800" dirty="0" smtClean="0"/>
              <a:t>Ecoulement uniforme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Illustration (effet VENTURI):</a:t>
            </a:r>
            <a:br>
              <a:rPr lang="fr-FR" dirty="0" smtClean="0"/>
            </a:br>
            <a:r>
              <a:rPr lang="fr-FR" dirty="0" smtClean="0"/>
              <a:t>écoulement à surface libre</a:t>
            </a:r>
            <a:endParaRPr lang="fr-FR" dirty="0"/>
          </a:p>
        </p:txBody>
      </p:sp>
      <p:pic>
        <p:nvPicPr>
          <p:cNvPr id="105474" name="Picture 2"/>
          <p:cNvPicPr>
            <a:picLocks noChangeAspect="1" noChangeArrowheads="1"/>
          </p:cNvPicPr>
          <p:nvPr/>
        </p:nvPicPr>
        <p:blipFill>
          <a:blip r:embed="rId2" cstate="print"/>
          <a:srcRect l="31897" t="34078" r="28334" b="19657"/>
          <a:stretch>
            <a:fillRect/>
          </a:stretch>
        </p:blipFill>
        <p:spPr bwMode="auto">
          <a:xfrm>
            <a:off x="539552" y="1418220"/>
            <a:ext cx="8096677" cy="5295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Diagramme piézométrique écoulement à surface libre</a:t>
            </a:r>
            <a:endParaRPr lang="fr-FR" dirty="0"/>
          </a:p>
        </p:txBody>
      </p:sp>
      <p:pic>
        <p:nvPicPr>
          <p:cNvPr id="105474" name="Picture 2"/>
          <p:cNvPicPr>
            <a:picLocks noChangeAspect="1" noChangeArrowheads="1"/>
          </p:cNvPicPr>
          <p:nvPr/>
        </p:nvPicPr>
        <p:blipFill>
          <a:blip r:embed="rId2" cstate="print"/>
          <a:srcRect l="31897" t="34078" r="28334" b="19657"/>
          <a:stretch>
            <a:fillRect/>
          </a:stretch>
        </p:blipFill>
        <p:spPr bwMode="auto">
          <a:xfrm>
            <a:off x="539552" y="1418220"/>
            <a:ext cx="8096677" cy="52957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normAutofit fontScale="90000"/>
          </a:bodyPr>
          <a:lstStyle/>
          <a:p>
            <a:r>
              <a:rPr lang="fr-FR" dirty="0" smtClean="0"/>
              <a:t>Ecoulement d’un fluide en présence d’un obstacle en fonction de la vitesse </a:t>
            </a:r>
            <a:endParaRPr lang="fr-FR" dirty="0"/>
          </a:p>
        </p:txBody>
      </p:sp>
      <p:grpSp>
        <p:nvGrpSpPr>
          <p:cNvPr id="10" name="Groupe 9"/>
          <p:cNvGrpSpPr/>
          <p:nvPr/>
        </p:nvGrpSpPr>
        <p:grpSpPr>
          <a:xfrm>
            <a:off x="35496" y="1484784"/>
            <a:ext cx="8712968" cy="3744416"/>
            <a:chOff x="35496" y="1268760"/>
            <a:chExt cx="8712968" cy="3744416"/>
          </a:xfrm>
        </p:grpSpPr>
        <p:pic>
          <p:nvPicPr>
            <p:cNvPr id="2050" name="Picture 2"/>
            <p:cNvPicPr>
              <a:picLocks noChangeAspect="1" noChangeArrowheads="1"/>
            </p:cNvPicPr>
            <p:nvPr/>
          </p:nvPicPr>
          <p:blipFill>
            <a:blip r:embed="rId3" cstate="print"/>
            <a:srcRect l="34049" t="44436" r="55173" b="44067"/>
            <a:stretch>
              <a:fillRect/>
            </a:stretch>
          </p:blipFill>
          <p:spPr bwMode="auto">
            <a:xfrm>
              <a:off x="35496" y="1268760"/>
              <a:ext cx="2160240" cy="1296144"/>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l="46264" t="44436" r="47988" b="44067"/>
            <a:stretch>
              <a:fillRect/>
            </a:stretch>
          </p:blipFill>
          <p:spPr bwMode="auto">
            <a:xfrm>
              <a:off x="467544" y="1628800"/>
              <a:ext cx="1152128" cy="129614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59198" t="43798" r="30024" b="44067"/>
            <a:stretch>
              <a:fillRect/>
            </a:stretch>
          </p:blipFill>
          <p:spPr bwMode="auto">
            <a:xfrm>
              <a:off x="1691680" y="2132856"/>
              <a:ext cx="2160240" cy="1368152"/>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34049" t="66485" r="54455" b="22018"/>
            <a:stretch>
              <a:fillRect/>
            </a:stretch>
          </p:blipFill>
          <p:spPr bwMode="auto">
            <a:xfrm>
              <a:off x="3923928" y="2780928"/>
              <a:ext cx="2304256" cy="129614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46623" t="66485" r="41521" b="21380"/>
            <a:stretch>
              <a:fillRect/>
            </a:stretch>
          </p:blipFill>
          <p:spPr bwMode="auto">
            <a:xfrm>
              <a:off x="6372200" y="3645024"/>
              <a:ext cx="2376264" cy="1368152"/>
            </a:xfrm>
            <a:prstGeom prst="rect">
              <a:avLst/>
            </a:prstGeom>
            <a:noFill/>
            <a:ln w="9525">
              <a:noFill/>
              <a:miter lim="800000"/>
              <a:headEnd/>
              <a:tailEnd/>
            </a:ln>
          </p:spPr>
        </p:pic>
      </p:grpSp>
      <p:cxnSp>
        <p:nvCxnSpPr>
          <p:cNvPr id="12" name="Connecteur droit avec flèche 11"/>
          <p:cNvCxnSpPr/>
          <p:nvPr/>
        </p:nvCxnSpPr>
        <p:spPr>
          <a:xfrm rot="10800000" flipV="1">
            <a:off x="539552" y="1412776"/>
            <a:ext cx="1656184"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4" cstate="print"/>
          <a:srcRect/>
          <a:stretch>
            <a:fillRect/>
          </a:stretch>
        </p:blipFill>
        <p:spPr bwMode="auto">
          <a:xfrm>
            <a:off x="1403648" y="4005064"/>
            <a:ext cx="1616900" cy="2204864"/>
          </a:xfrm>
          <a:prstGeom prst="rect">
            <a:avLst/>
          </a:prstGeom>
          <a:noFill/>
          <a:ln w="9525">
            <a:noFill/>
            <a:miter lim="800000"/>
            <a:headEnd/>
            <a:tailEnd/>
          </a:ln>
        </p:spPr>
      </p:pic>
      <p:sp>
        <p:nvSpPr>
          <p:cNvPr id="15" name="ZoneTexte 14"/>
          <p:cNvSpPr txBox="1"/>
          <p:nvPr/>
        </p:nvSpPr>
        <p:spPr>
          <a:xfrm>
            <a:off x="827584" y="6237312"/>
            <a:ext cx="2808312" cy="523220"/>
          </a:xfrm>
          <a:prstGeom prst="rect">
            <a:avLst/>
          </a:prstGeom>
          <a:noFill/>
        </p:spPr>
        <p:txBody>
          <a:bodyPr wrap="square" rtlCol="0">
            <a:spAutoFit/>
          </a:bodyPr>
          <a:lstStyle/>
          <a:p>
            <a:pPr algn="ctr"/>
            <a:r>
              <a:rPr lang="fr-FR" sz="2800" dirty="0" smtClean="0"/>
              <a:t>Vanne papillon</a:t>
            </a:r>
            <a:endParaRPr lang="fr-FR" sz="2800" dirty="0"/>
          </a:p>
        </p:txBody>
      </p:sp>
      <p:cxnSp>
        <p:nvCxnSpPr>
          <p:cNvPr id="16" name="Connecteur droit avec flèche 15"/>
          <p:cNvCxnSpPr/>
          <p:nvPr/>
        </p:nvCxnSpPr>
        <p:spPr>
          <a:xfrm>
            <a:off x="539552" y="4005064"/>
            <a:ext cx="648072"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1" name="Groupe 20"/>
          <p:cNvGrpSpPr/>
          <p:nvPr/>
        </p:nvGrpSpPr>
        <p:grpSpPr>
          <a:xfrm>
            <a:off x="1475656" y="1988840"/>
            <a:ext cx="7344816" cy="1728192"/>
            <a:chOff x="1475656" y="1988840"/>
            <a:chExt cx="7344816" cy="1728192"/>
          </a:xfrm>
        </p:grpSpPr>
        <p:cxnSp>
          <p:nvCxnSpPr>
            <p:cNvPr id="18" name="Connecteur droit avec flèche 17"/>
            <p:cNvCxnSpPr/>
            <p:nvPr/>
          </p:nvCxnSpPr>
          <p:spPr>
            <a:xfrm>
              <a:off x="1475656" y="1988840"/>
              <a:ext cx="6912768" cy="17281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rot="840000">
              <a:off x="7236296" y="3009959"/>
              <a:ext cx="1584176" cy="523220"/>
            </a:xfrm>
            <a:prstGeom prst="rect">
              <a:avLst/>
            </a:prstGeom>
            <a:noFill/>
          </p:spPr>
          <p:txBody>
            <a:bodyPr wrap="square" rtlCol="0">
              <a:spAutoFit/>
            </a:bodyPr>
            <a:lstStyle/>
            <a:p>
              <a:r>
                <a:rPr lang="fr-FR" sz="2800" dirty="0" smtClean="0"/>
                <a:t>↗ vitesse</a:t>
              </a:r>
              <a:endParaRPr lang="fr-FR" sz="2800" dirty="0"/>
            </a:p>
          </p:txBody>
        </p:sp>
      </p:grpSp>
      <p:sp>
        <p:nvSpPr>
          <p:cNvPr id="20" name="ZoneTexte 19"/>
          <p:cNvSpPr txBox="1"/>
          <p:nvPr/>
        </p:nvSpPr>
        <p:spPr>
          <a:xfrm>
            <a:off x="3275856" y="5157192"/>
            <a:ext cx="1872208" cy="523220"/>
          </a:xfrm>
          <a:prstGeom prst="rect">
            <a:avLst/>
          </a:prstGeom>
          <a:noFill/>
        </p:spPr>
        <p:txBody>
          <a:bodyPr wrap="square" rtlCol="0">
            <a:spAutoFit/>
          </a:bodyPr>
          <a:lstStyle/>
          <a:p>
            <a:r>
              <a:rPr lang="fr-FR" sz="2800" dirty="0" smtClean="0"/>
              <a:t>= obstacle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97768"/>
            <a:ext cx="8229600" cy="1143000"/>
          </a:xfrm>
        </p:spPr>
        <p:txBody>
          <a:bodyPr>
            <a:normAutofit fontScale="90000"/>
          </a:bodyPr>
          <a:lstStyle/>
          <a:p>
            <a:r>
              <a:rPr lang="fr-FR" dirty="0" smtClean="0"/>
              <a:t>Illustration (Effet VENTURI):</a:t>
            </a:r>
            <a:br>
              <a:rPr lang="fr-FR" dirty="0" smtClean="0"/>
            </a:br>
            <a:r>
              <a:rPr lang="fr-FR" dirty="0" smtClean="0"/>
              <a:t>Aile d’avion</a:t>
            </a:r>
            <a:endParaRPr lang="fr-FR" dirty="0"/>
          </a:p>
        </p:txBody>
      </p:sp>
      <p:pic>
        <p:nvPicPr>
          <p:cNvPr id="4099" name="Picture 3"/>
          <p:cNvPicPr>
            <a:picLocks noChangeAspect="1" noChangeArrowheads="1"/>
          </p:cNvPicPr>
          <p:nvPr/>
        </p:nvPicPr>
        <p:blipFill>
          <a:blip r:embed="rId2" cstate="print"/>
          <a:srcRect l="28350" t="28433" r="39363" b="52667"/>
          <a:stretch>
            <a:fillRect/>
          </a:stretch>
        </p:blipFill>
        <p:spPr bwMode="auto">
          <a:xfrm>
            <a:off x="971600" y="1844824"/>
            <a:ext cx="6998111" cy="2304256"/>
          </a:xfrm>
          <a:prstGeom prst="rect">
            <a:avLst/>
          </a:prstGeom>
          <a:noFill/>
          <a:ln w="9525">
            <a:noFill/>
            <a:miter lim="800000"/>
            <a:headEnd/>
            <a:tailEnd/>
          </a:ln>
        </p:spPr>
      </p:pic>
      <p:pic>
        <p:nvPicPr>
          <p:cNvPr id="4" name="Picture 3"/>
          <p:cNvPicPr>
            <a:picLocks noChangeAspect="1" noChangeArrowheads="1"/>
          </p:cNvPicPr>
          <p:nvPr/>
        </p:nvPicPr>
        <p:blipFill>
          <a:blip r:embed="rId2" cstate="print"/>
          <a:srcRect l="28350" t="70433" r="26763" b="21167"/>
          <a:stretch>
            <a:fillRect/>
          </a:stretch>
        </p:blipFill>
        <p:spPr bwMode="auto">
          <a:xfrm>
            <a:off x="395536" y="4509120"/>
            <a:ext cx="8208912" cy="864096"/>
          </a:xfrm>
          <a:prstGeom prst="rect">
            <a:avLst/>
          </a:prstGeom>
          <a:noFill/>
          <a:ln w="9525">
            <a:noFill/>
            <a:miter lim="800000"/>
            <a:headEnd/>
            <a:tailEnd/>
          </a:ln>
        </p:spPr>
      </p:pic>
      <p:sp>
        <p:nvSpPr>
          <p:cNvPr id="3" name="Rectangle 2"/>
          <p:cNvSpPr/>
          <p:nvPr/>
        </p:nvSpPr>
        <p:spPr>
          <a:xfrm>
            <a:off x="395536" y="4365104"/>
            <a:ext cx="7992888"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normAutofit fontScale="90000"/>
          </a:bodyPr>
          <a:lstStyle/>
          <a:p>
            <a:r>
              <a:rPr lang="fr-FR" dirty="0" smtClean="0"/>
              <a:t>Illustration (Effet VENTURI): </a:t>
            </a:r>
            <a:br>
              <a:rPr lang="fr-FR" dirty="0" smtClean="0"/>
            </a:br>
            <a:r>
              <a:rPr lang="fr-FR" dirty="0" smtClean="0"/>
              <a:t>Tirage de cheminée</a:t>
            </a:r>
            <a:endParaRPr lang="fr-FR" dirty="0"/>
          </a:p>
        </p:txBody>
      </p:sp>
      <p:pic>
        <p:nvPicPr>
          <p:cNvPr id="5122" name="Picture 2"/>
          <p:cNvPicPr>
            <a:picLocks noChangeAspect="1" noChangeArrowheads="1"/>
          </p:cNvPicPr>
          <p:nvPr/>
        </p:nvPicPr>
        <p:blipFill>
          <a:blip r:embed="rId2" cstate="print"/>
          <a:srcRect l="20475" t="23478" r="51659" b="31922"/>
          <a:stretch>
            <a:fillRect/>
          </a:stretch>
        </p:blipFill>
        <p:spPr bwMode="auto">
          <a:xfrm>
            <a:off x="1835696" y="1484783"/>
            <a:ext cx="4975326" cy="4479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normAutofit fontScale="90000"/>
          </a:bodyPr>
          <a:lstStyle/>
          <a:p>
            <a:r>
              <a:rPr lang="fr-FR" dirty="0" smtClean="0"/>
              <a:t>Illustration (Effet VENTURI): </a:t>
            </a:r>
            <a:br>
              <a:rPr lang="fr-FR" dirty="0" smtClean="0"/>
            </a:br>
            <a:r>
              <a:rPr lang="fr-FR" dirty="0" smtClean="0"/>
              <a:t>Tirage de cheminée</a:t>
            </a:r>
            <a:endParaRPr lang="fr-FR" dirty="0"/>
          </a:p>
        </p:txBody>
      </p:sp>
      <p:pic>
        <p:nvPicPr>
          <p:cNvPr id="5122" name="Picture 2"/>
          <p:cNvPicPr>
            <a:picLocks noChangeAspect="1" noChangeArrowheads="1"/>
          </p:cNvPicPr>
          <p:nvPr/>
        </p:nvPicPr>
        <p:blipFill>
          <a:blip r:embed="rId2" cstate="print"/>
          <a:srcRect l="20475" t="19600" r="19482" b="10401"/>
          <a:stretch>
            <a:fillRect/>
          </a:stretch>
        </p:blipFill>
        <p:spPr bwMode="auto">
          <a:xfrm>
            <a:off x="755576" y="1398650"/>
            <a:ext cx="7927654" cy="5198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76200" y="1752600"/>
            <a:ext cx="8763000" cy="2632075"/>
          </a:xfrm>
          <a:prstGeom prst="rect">
            <a:avLst/>
          </a:prstGeom>
          <a:noFill/>
          <a:ln w="9525">
            <a:noFill/>
            <a:miter lim="800000"/>
            <a:headEnd/>
            <a:tailEnd/>
          </a:ln>
        </p:spPr>
        <p:txBody>
          <a:bodyPr>
            <a:spAutoFit/>
          </a:bodyPr>
          <a:lstStyle/>
          <a:p>
            <a:r>
              <a:rPr lang="fr-FR" sz="1100">
                <a:latin typeface="Calibri" charset="0"/>
              </a:rPr>
              <a:t>Considérons une balle animée d'un mouvement de translation vers la gauche. Plaçons nous ensuite dans le repère de la balle (figure du haut): dans ce repère, la balle est immobile et tout se passe comme si elle "voit" arriver de l'air de la gauche se déplaçant vers la droite. Les lignes de courant des particules d'air sont déformées au voisinage de la balle. L'air en frottant sur la balle a tendance à la pousser vers la droite exerçant ce qu'on appelle la force de traînée.	</a:t>
            </a:r>
          </a:p>
          <a:p>
            <a:endParaRPr lang="fr-FR" sz="1100">
              <a:latin typeface="Calibri" charset="0"/>
            </a:endParaRPr>
          </a:p>
          <a:p>
            <a:r>
              <a:rPr lang="fr-FR" sz="1100">
                <a:latin typeface="Calibri" charset="0"/>
              </a:rPr>
              <a:t>	</a:t>
            </a:r>
          </a:p>
          <a:p>
            <a:r>
              <a:rPr lang="fr-FR" sz="1100">
                <a:latin typeface="Calibri" charset="0"/>
              </a:rPr>
              <a:t>	Considérons qu'en plus du mouvement de translation vers la gauche, la balle est animée d'un mouvement de rotation dans le sens horaire de vitesse angulaire w. Plaçons nous à nouveau dans le repère précédent (figure du bas). Dans ce repère l'air se déplace à nouveau de la gauche vers la droite et la balle est animée d'un mouvement unique de rotation w. Les lignes de courant sont alors déformées par la rotation de la balle comme indiqué sur la figure. Le chemin étant plus long à parcourir au-dessus de la balle l'air y est accéléré.  Le chemin étant plus court à parcourir au-dessous de la balle l'air y est ralenti. En appliquant le principe de Bernoulli, on en déduit que la pression est diminuée au-dessus de la balle et augmentée en-dessous. Par conséquent il y a une poussée supplémentaire sur la balle orientée du bas vers le haut caractérisant la force de portance. Par conséquent, une balle se déplaçant vers la gauche avec une vitesse de rotation dans le sens horaire est aspirée vers le haut. C'est ce qu'on appelle un effet de coupé. De la même manière, une balle se déplaçant vers la gauche avec une vitesse de rotation dans le sens trigonométrique est aspirée vers le bas. C'est ce qu'on appelle un effet de lift.	</a:t>
            </a:r>
          </a:p>
        </p:txBody>
      </p:sp>
      <p:pic>
        <p:nvPicPr>
          <p:cNvPr id="14339" name="Image 4" descr="Compre3.gif"/>
          <p:cNvPicPr>
            <a:picLocks noChangeAspect="1"/>
          </p:cNvPicPr>
          <p:nvPr/>
        </p:nvPicPr>
        <p:blipFill>
          <a:blip r:embed="rId2" cstate="print"/>
          <a:srcRect/>
          <a:stretch>
            <a:fillRect/>
          </a:stretch>
        </p:blipFill>
        <p:spPr bwMode="auto">
          <a:xfrm>
            <a:off x="1752600" y="4384675"/>
            <a:ext cx="3579813" cy="2327275"/>
          </a:xfrm>
          <a:prstGeom prst="rect">
            <a:avLst/>
          </a:prstGeom>
          <a:noFill/>
          <a:ln w="9525">
            <a:noFill/>
            <a:miter lim="800000"/>
            <a:headEnd/>
            <a:tailEnd/>
          </a:ln>
        </p:spPr>
      </p:pic>
      <p:pic>
        <p:nvPicPr>
          <p:cNvPr id="14340" name="Image 6" descr="Compre5.gif"/>
          <p:cNvPicPr>
            <a:picLocks noChangeAspect="1"/>
          </p:cNvPicPr>
          <p:nvPr/>
        </p:nvPicPr>
        <p:blipFill>
          <a:blip r:embed="rId3" cstate="print"/>
          <a:srcRect/>
          <a:stretch>
            <a:fillRect/>
          </a:stretch>
        </p:blipFill>
        <p:spPr bwMode="auto">
          <a:xfrm>
            <a:off x="2590800" y="257175"/>
            <a:ext cx="2387600" cy="1495425"/>
          </a:xfrm>
          <a:prstGeom prst="rect">
            <a:avLst/>
          </a:prstGeom>
          <a:noFill/>
          <a:ln w="9525">
            <a:noFill/>
            <a:miter lim="800000"/>
            <a:headEnd/>
            <a:tailEnd/>
          </a:ln>
        </p:spPr>
      </p:pic>
      <p:pic>
        <p:nvPicPr>
          <p:cNvPr id="14341" name="Image 7" descr="Compre4.gif"/>
          <p:cNvPicPr>
            <a:picLocks noChangeAspect="1"/>
          </p:cNvPicPr>
          <p:nvPr/>
        </p:nvPicPr>
        <p:blipFill>
          <a:blip r:embed="rId4" cstate="print"/>
          <a:srcRect/>
          <a:stretch>
            <a:fillRect/>
          </a:stretch>
        </p:blipFill>
        <p:spPr bwMode="auto">
          <a:xfrm>
            <a:off x="5614988" y="5575300"/>
            <a:ext cx="3224212" cy="601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p:cNvSpPr>
            <a:spLocks noGrp="1"/>
          </p:cNvSpPr>
          <p:nvPr>
            <p:ph type="title"/>
          </p:nvPr>
        </p:nvSpPr>
        <p:spPr>
          <a:xfrm>
            <a:off x="457200" y="0"/>
            <a:ext cx="8229600" cy="1143000"/>
          </a:xfrm>
        </p:spPr>
        <p:txBody>
          <a:bodyPr>
            <a:normAutofit fontScale="90000"/>
          </a:bodyPr>
          <a:lstStyle/>
          <a:p>
            <a:r>
              <a:rPr lang="fr-FR" dirty="0" smtClean="0"/>
              <a:t>Illustration (Effet VENTURI): </a:t>
            </a:r>
            <a:br>
              <a:rPr lang="fr-FR" dirty="0" smtClean="0"/>
            </a:br>
            <a:r>
              <a:rPr lang="fr-FR" dirty="0" smtClean="0"/>
              <a:t>Effet Magnus</a:t>
            </a:r>
          </a:p>
        </p:txBody>
      </p:sp>
      <p:pic>
        <p:nvPicPr>
          <p:cNvPr id="15363" name="Image 3" descr="570px-Magnus_effect.svg.png"/>
          <p:cNvPicPr>
            <a:picLocks noChangeAspect="1"/>
          </p:cNvPicPr>
          <p:nvPr/>
        </p:nvPicPr>
        <p:blipFill>
          <a:blip r:embed="rId3" cstate="print"/>
          <a:srcRect/>
          <a:stretch>
            <a:fillRect/>
          </a:stretch>
        </p:blipFill>
        <p:spPr bwMode="auto">
          <a:xfrm>
            <a:off x="611560" y="1447800"/>
            <a:ext cx="5053013" cy="4494213"/>
          </a:xfrm>
          <a:prstGeom prst="rect">
            <a:avLst/>
          </a:prstGeom>
          <a:noFill/>
          <a:ln w="9525">
            <a:noFill/>
            <a:miter lim="800000"/>
            <a:headEnd/>
            <a:tailEnd/>
          </a:ln>
        </p:spPr>
      </p:pic>
      <p:sp>
        <p:nvSpPr>
          <p:cNvPr id="4" name="ZoneTexte 3"/>
          <p:cNvSpPr txBox="1"/>
          <p:nvPr/>
        </p:nvSpPr>
        <p:spPr>
          <a:xfrm>
            <a:off x="6012160" y="1988840"/>
            <a:ext cx="2736304" cy="1569660"/>
          </a:xfrm>
          <a:prstGeom prst="rect">
            <a:avLst/>
          </a:prstGeom>
          <a:noFill/>
        </p:spPr>
        <p:txBody>
          <a:bodyPr wrap="square" rtlCol="0">
            <a:spAutoFit/>
          </a:bodyPr>
          <a:lstStyle/>
          <a:p>
            <a:r>
              <a:rPr lang="fr-FR" sz="3200" dirty="0" smtClean="0"/>
              <a:t>- Effet lifté</a:t>
            </a:r>
          </a:p>
          <a:p>
            <a:r>
              <a:rPr lang="fr-FR" sz="3200" dirty="0" smtClean="0"/>
              <a:t>- Effet coupé</a:t>
            </a:r>
          </a:p>
          <a:p>
            <a:r>
              <a:rPr lang="fr-FR" sz="3200" dirty="0" smtClean="0"/>
              <a:t>- Effet brossé</a:t>
            </a:r>
            <a:endParaRPr lang="fr-FR" sz="32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Illustration (Effet VENTURI): </a:t>
            </a:r>
            <a:br>
              <a:rPr lang="fr-FR" dirty="0" smtClean="0"/>
            </a:br>
            <a:r>
              <a:rPr lang="fr-FR" dirty="0" smtClean="0"/>
              <a:t>Formule 1</a:t>
            </a:r>
            <a:endParaRPr lang="fr-FR" dirty="0"/>
          </a:p>
        </p:txBody>
      </p:sp>
      <p:pic>
        <p:nvPicPr>
          <p:cNvPr id="107522" name="Picture 2"/>
          <p:cNvPicPr>
            <a:picLocks noChangeAspect="1" noChangeArrowheads="1"/>
          </p:cNvPicPr>
          <p:nvPr/>
        </p:nvPicPr>
        <p:blipFill>
          <a:blip r:embed="rId2" cstate="print"/>
          <a:srcRect/>
          <a:stretch>
            <a:fillRect/>
          </a:stretch>
        </p:blipFill>
        <p:spPr bwMode="auto">
          <a:xfrm>
            <a:off x="755576" y="1772816"/>
            <a:ext cx="7604045" cy="3960440"/>
          </a:xfrm>
          <a:prstGeom prst="rect">
            <a:avLst/>
          </a:prstGeom>
          <a:noFill/>
          <a:ln w="9525">
            <a:noFill/>
            <a:miter lim="800000"/>
            <a:headEnd/>
            <a:tailEnd/>
          </a:ln>
        </p:spPr>
      </p:pic>
      <p:sp>
        <p:nvSpPr>
          <p:cNvPr id="4" name="ZoneTexte 3"/>
          <p:cNvSpPr txBox="1"/>
          <p:nvPr/>
        </p:nvSpPr>
        <p:spPr>
          <a:xfrm>
            <a:off x="539552" y="5517232"/>
            <a:ext cx="8352928" cy="1077218"/>
          </a:xfrm>
          <a:prstGeom prst="rect">
            <a:avLst/>
          </a:prstGeom>
          <a:noFill/>
        </p:spPr>
        <p:txBody>
          <a:bodyPr wrap="square" rtlCol="0">
            <a:spAutoFit/>
          </a:bodyPr>
          <a:lstStyle/>
          <a:p>
            <a:pPr algn="ctr"/>
            <a:r>
              <a:rPr lang="fr-FR" sz="3200" dirty="0" smtClean="0"/>
              <a:t>Depression sous la voiture      force pressante </a:t>
            </a:r>
          </a:p>
          <a:p>
            <a:pPr algn="ctr"/>
            <a:r>
              <a:rPr lang="fr-FR" sz="3200" dirty="0" smtClean="0"/>
              <a:t>la plaquant au sol        </a:t>
            </a:r>
            <a:endParaRPr lang="fr-FR" sz="3200" dirty="0"/>
          </a:p>
        </p:txBody>
      </p:sp>
      <p:sp>
        <p:nvSpPr>
          <p:cNvPr id="5" name="Flèche droite 4"/>
          <p:cNvSpPr/>
          <p:nvPr/>
        </p:nvSpPr>
        <p:spPr>
          <a:xfrm>
            <a:off x="5436096" y="5733256"/>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0362"/>
            <a:ext cx="8229600" cy="1143000"/>
          </a:xfrm>
        </p:spPr>
        <p:txBody>
          <a:bodyPr>
            <a:normAutofit fontScale="90000"/>
          </a:bodyPr>
          <a:lstStyle/>
          <a:p>
            <a:r>
              <a:rPr lang="fr-FR" dirty="0" smtClean="0"/>
              <a:t>Illustration (Effet VENTURI): </a:t>
            </a:r>
            <a:br>
              <a:rPr lang="fr-FR" dirty="0" smtClean="0"/>
            </a:br>
            <a:r>
              <a:rPr lang="fr-FR" dirty="0" smtClean="0"/>
              <a:t>Navigation</a:t>
            </a:r>
            <a:endParaRPr lang="fr-FR" dirty="0"/>
          </a:p>
        </p:txBody>
      </p:sp>
      <p:pic>
        <p:nvPicPr>
          <p:cNvPr id="108548" name="Picture 4"/>
          <p:cNvPicPr>
            <a:picLocks noChangeAspect="1" noChangeArrowheads="1"/>
          </p:cNvPicPr>
          <p:nvPr/>
        </p:nvPicPr>
        <p:blipFill>
          <a:blip r:embed="rId2" cstate="print"/>
          <a:srcRect l="32844" t="38188" r="24542" b="20469"/>
          <a:stretch>
            <a:fillRect/>
          </a:stretch>
        </p:blipFill>
        <p:spPr bwMode="auto">
          <a:xfrm>
            <a:off x="674942" y="1268760"/>
            <a:ext cx="7632848" cy="4163372"/>
          </a:xfrm>
          <a:prstGeom prst="rect">
            <a:avLst/>
          </a:prstGeom>
          <a:noFill/>
          <a:ln w="9525">
            <a:noFill/>
            <a:miter lim="800000"/>
            <a:headEnd/>
            <a:tailEnd/>
          </a:ln>
        </p:spPr>
      </p:pic>
      <p:sp>
        <p:nvSpPr>
          <p:cNvPr id="5" name="ZoneTexte 4"/>
          <p:cNvSpPr txBox="1"/>
          <p:nvPr/>
        </p:nvSpPr>
        <p:spPr>
          <a:xfrm>
            <a:off x="251520" y="5482728"/>
            <a:ext cx="8640960" cy="954107"/>
          </a:xfrm>
          <a:prstGeom prst="rect">
            <a:avLst/>
          </a:prstGeom>
          <a:noFill/>
        </p:spPr>
        <p:txBody>
          <a:bodyPr wrap="square" rtlCol="0">
            <a:spAutoFit/>
          </a:bodyPr>
          <a:lstStyle/>
          <a:p>
            <a:pPr algn="ctr"/>
            <a:r>
              <a:rPr lang="fr-FR" sz="2800" dirty="0" smtClean="0"/>
              <a:t>Les filets d’eau piégés entre les deux bateaux voient leur vitesse augmenter        les bateaux se rapprochent</a:t>
            </a:r>
            <a:endParaRPr lang="fr-FR" sz="2800" dirty="0"/>
          </a:p>
        </p:txBody>
      </p:sp>
      <p:sp>
        <p:nvSpPr>
          <p:cNvPr id="6" name="Flèche droite 5"/>
          <p:cNvSpPr/>
          <p:nvPr/>
        </p:nvSpPr>
        <p:spPr>
          <a:xfrm>
            <a:off x="3779912" y="602128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Fluide </a:t>
            </a:r>
            <a:endParaRPr lang="fr-FR" dirty="0"/>
          </a:p>
        </p:txBody>
      </p:sp>
      <p:sp>
        <p:nvSpPr>
          <p:cNvPr id="3" name="Espace réservé du contenu 2"/>
          <p:cNvSpPr>
            <a:spLocks noGrp="1"/>
          </p:cNvSpPr>
          <p:nvPr>
            <p:ph idx="1"/>
          </p:nvPr>
        </p:nvSpPr>
        <p:spPr>
          <a:xfrm>
            <a:off x="971600" y="5949280"/>
            <a:ext cx="7200800" cy="792088"/>
          </a:xfrm>
        </p:spPr>
        <p:txBody>
          <a:bodyPr>
            <a:noAutofit/>
          </a:bodyPr>
          <a:lstStyle/>
          <a:p>
            <a:pPr algn="ctr">
              <a:buNone/>
            </a:pPr>
            <a:r>
              <a:rPr lang="fr-FR" dirty="0" smtClean="0"/>
              <a:t>Milieu matériel parfaitement déformable</a:t>
            </a:r>
          </a:p>
        </p:txBody>
      </p:sp>
      <p:pic>
        <p:nvPicPr>
          <p:cNvPr id="13" name="Picture 11"/>
          <p:cNvPicPr>
            <a:picLocks noChangeAspect="1" noChangeArrowheads="1"/>
          </p:cNvPicPr>
          <p:nvPr/>
        </p:nvPicPr>
        <p:blipFill>
          <a:blip r:embed="rId3" cstate="print"/>
          <a:srcRect l="48832" t="74062" r="47233" b="17057"/>
          <a:stretch>
            <a:fillRect/>
          </a:stretch>
        </p:blipFill>
        <p:spPr bwMode="auto">
          <a:xfrm>
            <a:off x="179512" y="908720"/>
            <a:ext cx="1903423" cy="2414968"/>
          </a:xfrm>
          <a:prstGeom prst="rect">
            <a:avLst/>
          </a:prstGeom>
          <a:noFill/>
          <a:ln w="9525">
            <a:noFill/>
            <a:miter lim="800000"/>
            <a:headEnd/>
            <a:tailEnd/>
          </a:ln>
        </p:spPr>
      </p:pic>
      <p:pic>
        <p:nvPicPr>
          <p:cNvPr id="7" name="Image 6" descr="images-1.jpeg"/>
          <p:cNvPicPr>
            <a:picLocks noChangeAspect="1"/>
          </p:cNvPicPr>
          <p:nvPr/>
        </p:nvPicPr>
        <p:blipFill>
          <a:blip r:embed="rId4" cstate="print"/>
          <a:srcRect/>
          <a:stretch>
            <a:fillRect/>
          </a:stretch>
        </p:blipFill>
        <p:spPr bwMode="auto">
          <a:xfrm>
            <a:off x="6250952" y="908720"/>
            <a:ext cx="2641528" cy="1978596"/>
          </a:xfrm>
          <a:prstGeom prst="rect">
            <a:avLst/>
          </a:prstGeom>
          <a:noFill/>
          <a:ln w="9525">
            <a:noFill/>
            <a:miter lim="800000"/>
            <a:headEnd/>
            <a:tailEnd/>
          </a:ln>
        </p:spPr>
      </p:pic>
      <p:grpSp>
        <p:nvGrpSpPr>
          <p:cNvPr id="12" name="Groupe 11"/>
          <p:cNvGrpSpPr/>
          <p:nvPr/>
        </p:nvGrpSpPr>
        <p:grpSpPr>
          <a:xfrm>
            <a:off x="2267744" y="2420888"/>
            <a:ext cx="3888432" cy="3240360"/>
            <a:chOff x="2267744" y="2420888"/>
            <a:chExt cx="3888432" cy="3240360"/>
          </a:xfrm>
        </p:grpSpPr>
        <p:pic>
          <p:nvPicPr>
            <p:cNvPr id="14" name="Picture 2"/>
            <p:cNvPicPr>
              <a:picLocks noChangeAspect="1" noChangeArrowheads="1"/>
            </p:cNvPicPr>
            <p:nvPr/>
          </p:nvPicPr>
          <p:blipFill>
            <a:blip r:embed="rId5" cstate="print"/>
            <a:srcRect l="25068" t="24235" r="38216" b="29954"/>
            <a:stretch>
              <a:fillRect/>
            </a:stretch>
          </p:blipFill>
          <p:spPr bwMode="auto">
            <a:xfrm>
              <a:off x="2287504" y="2420888"/>
              <a:ext cx="3816424" cy="2677256"/>
            </a:xfrm>
            <a:prstGeom prst="rect">
              <a:avLst/>
            </a:prstGeom>
            <a:noFill/>
            <a:ln w="9525">
              <a:noFill/>
              <a:miter lim="800000"/>
              <a:headEnd/>
              <a:tailEnd/>
            </a:ln>
          </p:spPr>
        </p:pic>
        <p:sp>
          <p:nvSpPr>
            <p:cNvPr id="8" name="Espace réservé du contenu 2"/>
            <p:cNvSpPr txBox="1">
              <a:spLocks/>
            </p:cNvSpPr>
            <p:nvPr/>
          </p:nvSpPr>
          <p:spPr>
            <a:xfrm>
              <a:off x="2267744" y="5085184"/>
              <a:ext cx="3888432" cy="576064"/>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800" b="0" i="0" u="none" strike="noStrike" kern="1200" cap="none" spc="0" normalizeH="0" baseline="0" noProof="0" dirty="0" smtClean="0">
                  <a:ln>
                    <a:noFill/>
                  </a:ln>
                  <a:solidFill>
                    <a:schemeClr val="tx1"/>
                  </a:solidFill>
                  <a:effectLst/>
                  <a:uLnTx/>
                  <a:uFillTx/>
                  <a:latin typeface="+mn-lt"/>
                  <a:ea typeface="+mn-ea"/>
                  <a:cs typeface="+mn-cs"/>
                </a:rPr>
                <a:t>Ni liquide, ni gaz</a:t>
              </a:r>
            </a:p>
          </p:txBody>
        </p:sp>
      </p:grpSp>
      <p:sp>
        <p:nvSpPr>
          <p:cNvPr id="10" name="Espace réservé du contenu 2"/>
          <p:cNvSpPr txBox="1">
            <a:spLocks/>
          </p:cNvSpPr>
          <p:nvPr/>
        </p:nvSpPr>
        <p:spPr>
          <a:xfrm>
            <a:off x="6300192" y="3140968"/>
            <a:ext cx="2592288" cy="1008112"/>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fr-FR" sz="2800" dirty="0" smtClean="0"/>
              <a:t>Très c</a:t>
            </a:r>
            <a:r>
              <a:rPr kumimoji="0" lang="fr-FR" sz="2800" b="0" i="0" u="none" strike="noStrike" kern="1200" cap="none" spc="0" normalizeH="0" baseline="0" noProof="0" dirty="0" err="1" smtClean="0">
                <a:ln>
                  <a:noFill/>
                </a:ln>
                <a:solidFill>
                  <a:schemeClr val="tx1"/>
                </a:solidFill>
                <a:effectLst/>
                <a:uLnTx/>
                <a:uFillTx/>
                <a:latin typeface="+mn-lt"/>
                <a:ea typeface="+mn-ea"/>
                <a:cs typeface="+mn-cs"/>
              </a:rPr>
              <a:t>ompressible</a:t>
            </a:r>
            <a:endParaRPr kumimoji="0" lang="fr-FR"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Espace réservé du contenu 2"/>
          <p:cNvSpPr txBox="1">
            <a:spLocks/>
          </p:cNvSpPr>
          <p:nvPr/>
        </p:nvSpPr>
        <p:spPr>
          <a:xfrm>
            <a:off x="-108520" y="3573016"/>
            <a:ext cx="2520280" cy="576064"/>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fr-FR" sz="2800" noProof="0" dirty="0" smtClean="0"/>
              <a:t>Inc</a:t>
            </a:r>
            <a:r>
              <a:rPr kumimoji="0" lang="fr-FR" sz="2800" b="0" i="0" u="none" strike="noStrike" kern="1200" cap="none" spc="0" normalizeH="0" baseline="0" noProof="0" dirty="0" smtClean="0">
                <a:ln>
                  <a:noFill/>
                </a:ln>
                <a:solidFill>
                  <a:schemeClr val="tx1"/>
                </a:solidFill>
                <a:effectLst/>
                <a:uLnTx/>
                <a:uFillTx/>
                <a:latin typeface="+mn-lt"/>
                <a:ea typeface="+mn-ea"/>
                <a:cs typeface="+mn-cs"/>
              </a:rPr>
              <a:t>ompressible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normAutofit fontScale="90000"/>
          </a:bodyPr>
          <a:lstStyle/>
          <a:p>
            <a:r>
              <a:rPr lang="fr-FR" dirty="0" smtClean="0"/>
              <a:t>Illustration (Effet VENTURI):</a:t>
            </a:r>
            <a:br>
              <a:rPr lang="fr-FR" dirty="0" smtClean="0"/>
            </a:br>
            <a:r>
              <a:rPr lang="fr-FR" dirty="0" smtClean="0"/>
              <a:t>Balle de ping-pong</a:t>
            </a:r>
            <a:endParaRPr lang="fr-FR" dirty="0"/>
          </a:p>
        </p:txBody>
      </p:sp>
      <p:pic>
        <p:nvPicPr>
          <p:cNvPr id="109573" name="Picture 5"/>
          <p:cNvPicPr>
            <a:picLocks noChangeAspect="1" noChangeArrowheads="1"/>
          </p:cNvPicPr>
          <p:nvPr/>
        </p:nvPicPr>
        <p:blipFill>
          <a:blip r:embed="rId3" cstate="print"/>
          <a:srcRect l="30630" t="14563" r="22328" b="48031"/>
          <a:stretch>
            <a:fillRect/>
          </a:stretch>
        </p:blipFill>
        <p:spPr bwMode="auto">
          <a:xfrm>
            <a:off x="539552" y="1218591"/>
            <a:ext cx="8256286" cy="3691045"/>
          </a:xfrm>
          <a:prstGeom prst="rect">
            <a:avLst/>
          </a:prstGeom>
          <a:noFill/>
          <a:ln w="9525">
            <a:noFill/>
            <a:miter lim="800000"/>
            <a:headEnd/>
            <a:tailEnd/>
          </a:ln>
        </p:spPr>
      </p:pic>
      <p:pic>
        <p:nvPicPr>
          <p:cNvPr id="109574" name="Picture 6"/>
          <p:cNvPicPr>
            <a:picLocks noChangeAspect="1" noChangeArrowheads="1"/>
          </p:cNvPicPr>
          <p:nvPr/>
        </p:nvPicPr>
        <p:blipFill>
          <a:blip r:embed="rId4" cstate="print"/>
          <a:srcRect l="37824" t="39172" r="28416" b="21454"/>
          <a:stretch>
            <a:fillRect/>
          </a:stretch>
        </p:blipFill>
        <p:spPr bwMode="auto">
          <a:xfrm>
            <a:off x="395536" y="3591143"/>
            <a:ext cx="4608512" cy="3021975"/>
          </a:xfrm>
          <a:prstGeom prst="rect">
            <a:avLst/>
          </a:prstGeom>
          <a:noFill/>
          <a:ln w="9525">
            <a:noFill/>
            <a:miter lim="800000"/>
            <a:headEnd/>
            <a:tailEnd/>
          </a:ln>
        </p:spPr>
      </p:pic>
      <p:grpSp>
        <p:nvGrpSpPr>
          <p:cNvPr id="14" name="Groupe 13"/>
          <p:cNvGrpSpPr/>
          <p:nvPr/>
        </p:nvGrpSpPr>
        <p:grpSpPr>
          <a:xfrm>
            <a:off x="611560" y="4509120"/>
            <a:ext cx="1296144" cy="1152128"/>
            <a:chOff x="611560" y="4509120"/>
            <a:chExt cx="1296144" cy="1152128"/>
          </a:xfrm>
        </p:grpSpPr>
        <p:cxnSp>
          <p:nvCxnSpPr>
            <p:cNvPr id="6" name="Connecteur droit avec flèche 5"/>
            <p:cNvCxnSpPr/>
            <p:nvPr/>
          </p:nvCxnSpPr>
          <p:spPr>
            <a:xfrm rot="5400000">
              <a:off x="828378" y="5228406"/>
              <a:ext cx="864096"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V="1">
              <a:off x="1259632" y="4509120"/>
              <a:ext cx="64807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flipV="1">
              <a:off x="611560" y="4509120"/>
              <a:ext cx="648072" cy="28803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460227" name="Object 3"/>
          <p:cNvGraphicFramePr>
            <a:graphicFrameLocks noChangeAspect="1"/>
          </p:cNvGraphicFramePr>
          <p:nvPr/>
        </p:nvGraphicFramePr>
        <p:xfrm>
          <a:off x="1331640" y="5085184"/>
          <a:ext cx="411163" cy="785813"/>
        </p:xfrm>
        <a:graphic>
          <a:graphicData uri="http://schemas.openxmlformats.org/presentationml/2006/ole">
            <mc:AlternateContent xmlns:mc="http://schemas.openxmlformats.org/markup-compatibility/2006">
              <mc:Choice xmlns:v="urn:schemas-microsoft-com:vml" Requires="v">
                <p:oleObj spid="_x0000_s1460293" name="Équation" r:id="rId5" imgW="139680" imgH="266400" progId="Equation.3">
                  <p:embed/>
                </p:oleObj>
              </mc:Choice>
              <mc:Fallback>
                <p:oleObj name="Équation" r:id="rId5" imgW="139680" imgH="266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085184"/>
                        <a:ext cx="411163" cy="785813"/>
                      </a:xfrm>
                      <a:prstGeom prst="rect">
                        <a:avLst/>
                      </a:prstGeom>
                      <a:solidFill>
                        <a:schemeClr val="bg1"/>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460228" name="Object 4"/>
          <p:cNvGraphicFramePr>
            <a:graphicFrameLocks noChangeAspect="1"/>
          </p:cNvGraphicFramePr>
          <p:nvPr/>
        </p:nvGraphicFramePr>
        <p:xfrm>
          <a:off x="1193800" y="3621524"/>
          <a:ext cx="642938" cy="836612"/>
        </p:xfrm>
        <a:graphic>
          <a:graphicData uri="http://schemas.openxmlformats.org/presentationml/2006/ole">
            <mc:AlternateContent xmlns:mc="http://schemas.openxmlformats.org/markup-compatibility/2006">
              <mc:Choice xmlns:v="urn:schemas-microsoft-com:vml" Requires="v">
                <p:oleObj spid="_x0000_s1460294" name="Équation" r:id="rId7" imgW="253800" imgH="330120" progId="Equation.3">
                  <p:embed/>
                </p:oleObj>
              </mc:Choice>
              <mc:Fallback>
                <p:oleObj name="Équation" r:id="rId7" imgW="253800" imgH="3301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3800" y="3621524"/>
                        <a:ext cx="642938" cy="836612"/>
                      </a:xfrm>
                      <a:prstGeom prst="rect">
                        <a:avLst/>
                      </a:prstGeom>
                      <a:solidFill>
                        <a:schemeClr val="bg1"/>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460229" name="Object 5"/>
          <p:cNvGraphicFramePr>
            <a:graphicFrameLocks noChangeAspect="1"/>
          </p:cNvGraphicFramePr>
          <p:nvPr/>
        </p:nvGraphicFramePr>
        <p:xfrm>
          <a:off x="395536" y="4922539"/>
          <a:ext cx="606772" cy="666701"/>
        </p:xfrm>
        <a:graphic>
          <a:graphicData uri="http://schemas.openxmlformats.org/presentationml/2006/ole">
            <mc:AlternateContent xmlns:mc="http://schemas.openxmlformats.org/markup-compatibility/2006">
              <mc:Choice xmlns:v="urn:schemas-microsoft-com:vml" Requires="v">
                <p:oleObj spid="_x0000_s1460295" name="Équation" r:id="rId9" imgW="253800" imgH="279360" progId="Equation.3">
                  <p:embed/>
                </p:oleObj>
              </mc:Choice>
              <mc:Fallback>
                <p:oleObj name="Équation" r:id="rId9" imgW="253800" imgH="27936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4922539"/>
                        <a:ext cx="606772" cy="666701"/>
                      </a:xfrm>
                      <a:prstGeom prst="rect">
                        <a:avLst/>
                      </a:prstGeom>
                      <a:solidFill>
                        <a:schemeClr val="bg1"/>
                      </a:solidFill>
                      <a:ln>
                        <a:noFill/>
                      </a:ln>
                      <a:extLs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256"/>
            <a:ext cx="8229600" cy="1143000"/>
          </a:xfrm>
        </p:spPr>
        <p:txBody>
          <a:bodyPr>
            <a:normAutofit fontScale="90000"/>
          </a:bodyPr>
          <a:lstStyle/>
          <a:p>
            <a:r>
              <a:rPr lang="fr-FR" dirty="0" smtClean="0"/>
              <a:t>Illustration (Effet VENTURI):</a:t>
            </a:r>
            <a:br>
              <a:rPr lang="fr-FR" dirty="0" smtClean="0"/>
            </a:br>
            <a:r>
              <a:rPr lang="fr-FR" dirty="0" smtClean="0"/>
              <a:t>Trompe à eau</a:t>
            </a:r>
            <a:endParaRPr lang="fr-FR" dirty="0"/>
          </a:p>
        </p:txBody>
      </p:sp>
      <p:pic>
        <p:nvPicPr>
          <p:cNvPr id="243714" name="Picture 2"/>
          <p:cNvPicPr>
            <a:picLocks noChangeAspect="1" noChangeArrowheads="1"/>
          </p:cNvPicPr>
          <p:nvPr/>
        </p:nvPicPr>
        <p:blipFill>
          <a:blip r:embed="rId2" cstate="print"/>
          <a:srcRect/>
          <a:stretch>
            <a:fillRect/>
          </a:stretch>
        </p:blipFill>
        <p:spPr bwMode="auto">
          <a:xfrm>
            <a:off x="971600" y="1259595"/>
            <a:ext cx="3024336" cy="5553781"/>
          </a:xfrm>
          <a:prstGeom prst="rect">
            <a:avLst/>
          </a:prstGeom>
          <a:noFill/>
          <a:ln w="9525">
            <a:noFill/>
            <a:miter lim="800000"/>
            <a:headEnd/>
            <a:tailEnd/>
          </a:ln>
        </p:spPr>
      </p:pic>
      <p:sp>
        <p:nvSpPr>
          <p:cNvPr id="4" name="Rectangle 3"/>
          <p:cNvSpPr/>
          <p:nvPr/>
        </p:nvSpPr>
        <p:spPr>
          <a:xfrm>
            <a:off x="4067944" y="2132856"/>
            <a:ext cx="4824536" cy="4031873"/>
          </a:xfrm>
          <a:prstGeom prst="rect">
            <a:avLst/>
          </a:prstGeom>
        </p:spPr>
        <p:txBody>
          <a:bodyPr wrap="square">
            <a:spAutoFit/>
          </a:bodyPr>
          <a:lstStyle/>
          <a:p>
            <a:pPr algn="ctr"/>
            <a:r>
              <a:rPr lang="fr-FR" sz="3200" dirty="0" smtClean="0"/>
              <a:t>Le flux d’eau s’engouffre dans un convergent</a:t>
            </a:r>
          </a:p>
          <a:p>
            <a:pPr algn="ctr"/>
            <a:r>
              <a:rPr lang="fr-FR" sz="3200" dirty="0" smtClean="0"/>
              <a:t>Une dépression se crée au niveau du resserrement, qui</a:t>
            </a:r>
          </a:p>
          <a:p>
            <a:pPr algn="ctr"/>
            <a:r>
              <a:rPr lang="fr-FR" sz="3200" dirty="0" smtClean="0"/>
              <a:t>communique avec le milieu extérieur.</a:t>
            </a:r>
          </a:p>
          <a:p>
            <a:pPr algn="ctr"/>
            <a:r>
              <a:rPr lang="fr-FR" sz="3200" dirty="0" smtClean="0"/>
              <a:t>L’air est aspiré        un vide partiel est réalisé</a:t>
            </a:r>
            <a:endParaRPr lang="fr-FR" sz="3200" dirty="0"/>
          </a:p>
        </p:txBody>
      </p:sp>
      <p:sp>
        <p:nvSpPr>
          <p:cNvPr id="5" name="Flèche droite 4"/>
          <p:cNvSpPr/>
          <p:nvPr/>
        </p:nvSpPr>
        <p:spPr>
          <a:xfrm>
            <a:off x="6876256" y="530120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256"/>
            <a:ext cx="8229600" cy="1143000"/>
          </a:xfrm>
        </p:spPr>
        <p:txBody>
          <a:bodyPr>
            <a:normAutofit fontScale="90000"/>
          </a:bodyPr>
          <a:lstStyle/>
          <a:p>
            <a:r>
              <a:rPr lang="fr-FR" dirty="0" smtClean="0"/>
              <a:t>Illustration (Effet VENTURI):</a:t>
            </a:r>
            <a:br>
              <a:rPr lang="fr-FR" dirty="0" smtClean="0"/>
            </a:br>
            <a:r>
              <a:rPr lang="fr-FR" dirty="0" smtClean="0"/>
              <a:t>Trompe à eau</a:t>
            </a:r>
            <a:endParaRPr lang="fr-FR" dirty="0"/>
          </a:p>
        </p:txBody>
      </p:sp>
      <p:sp>
        <p:nvSpPr>
          <p:cNvPr id="4" name="Rectangle 3"/>
          <p:cNvSpPr/>
          <p:nvPr/>
        </p:nvSpPr>
        <p:spPr>
          <a:xfrm>
            <a:off x="4067944" y="2132856"/>
            <a:ext cx="4824536" cy="4031873"/>
          </a:xfrm>
          <a:prstGeom prst="rect">
            <a:avLst/>
          </a:prstGeom>
        </p:spPr>
        <p:txBody>
          <a:bodyPr wrap="square">
            <a:spAutoFit/>
          </a:bodyPr>
          <a:lstStyle/>
          <a:p>
            <a:pPr algn="ctr"/>
            <a:r>
              <a:rPr lang="fr-FR" sz="3200" dirty="0" smtClean="0"/>
              <a:t>Le flux d’eau s’engouffre dans un convergent</a:t>
            </a:r>
          </a:p>
          <a:p>
            <a:pPr algn="ctr"/>
            <a:r>
              <a:rPr lang="fr-FR" sz="3200" dirty="0" smtClean="0"/>
              <a:t>Une dépression se crée au niveau du resserrement, qui</a:t>
            </a:r>
          </a:p>
          <a:p>
            <a:pPr algn="ctr"/>
            <a:r>
              <a:rPr lang="fr-FR" sz="3200" dirty="0" smtClean="0"/>
              <a:t>communique avec le milieu extérieur.</a:t>
            </a:r>
          </a:p>
          <a:p>
            <a:pPr algn="ctr"/>
            <a:r>
              <a:rPr lang="fr-FR" sz="3200" dirty="0" smtClean="0"/>
              <a:t>L’air est aspiré        un vide partiel est réalisé</a:t>
            </a:r>
            <a:endParaRPr lang="fr-FR" sz="3200" dirty="0"/>
          </a:p>
        </p:txBody>
      </p:sp>
      <p:sp>
        <p:nvSpPr>
          <p:cNvPr id="5" name="Flèche droite 4"/>
          <p:cNvSpPr/>
          <p:nvPr/>
        </p:nvSpPr>
        <p:spPr>
          <a:xfrm>
            <a:off x="6876256" y="530120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8769" r="13832"/>
          <a:stretch/>
        </p:blipFill>
        <p:spPr>
          <a:xfrm rot="60000">
            <a:off x="539552" y="1772816"/>
            <a:ext cx="3406598" cy="3456384"/>
          </a:xfrm>
          <a:prstGeom prst="rect">
            <a:avLst/>
          </a:prstGeom>
        </p:spPr>
      </p:pic>
    </p:spTree>
    <p:extLst>
      <p:ext uri="{BB962C8B-B14F-4D97-AF65-F5344CB8AC3E}">
        <p14:creationId xmlns:p14="http://schemas.microsoft.com/office/powerpoint/2010/main" val="30475558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256"/>
            <a:ext cx="8229600" cy="1143000"/>
          </a:xfrm>
        </p:spPr>
        <p:txBody>
          <a:bodyPr>
            <a:normAutofit fontScale="90000"/>
          </a:bodyPr>
          <a:lstStyle/>
          <a:p>
            <a:r>
              <a:rPr lang="fr-FR" dirty="0" smtClean="0"/>
              <a:t>Illustration (Effet VENTURI):</a:t>
            </a:r>
            <a:br>
              <a:rPr lang="fr-FR" dirty="0" smtClean="0"/>
            </a:br>
            <a:r>
              <a:rPr lang="fr-FR" dirty="0" smtClean="0"/>
              <a:t>Carburateur</a:t>
            </a:r>
            <a:endParaRPr lang="fr-FR" dirty="0"/>
          </a:p>
        </p:txBody>
      </p:sp>
      <p:pic>
        <p:nvPicPr>
          <p:cNvPr id="6" name="Picture 2"/>
          <p:cNvPicPr>
            <a:picLocks noChangeAspect="1" noChangeArrowheads="1"/>
          </p:cNvPicPr>
          <p:nvPr/>
        </p:nvPicPr>
        <p:blipFill>
          <a:blip r:embed="rId2" cstate="print"/>
          <a:srcRect/>
          <a:stretch>
            <a:fillRect/>
          </a:stretch>
        </p:blipFill>
        <p:spPr bwMode="auto">
          <a:xfrm>
            <a:off x="539552" y="2506225"/>
            <a:ext cx="6414932" cy="4194115"/>
          </a:xfrm>
          <a:prstGeom prst="rect">
            <a:avLst/>
          </a:prstGeom>
          <a:noFill/>
          <a:ln w="9525">
            <a:noFill/>
            <a:miter lim="800000"/>
            <a:headEnd/>
            <a:tailEnd/>
          </a:ln>
        </p:spPr>
      </p:pic>
      <p:sp>
        <p:nvSpPr>
          <p:cNvPr id="4" name="Rectangle 3"/>
          <p:cNvSpPr/>
          <p:nvPr/>
        </p:nvSpPr>
        <p:spPr>
          <a:xfrm>
            <a:off x="4139952" y="1340768"/>
            <a:ext cx="4824536" cy="4031873"/>
          </a:xfrm>
          <a:prstGeom prst="rect">
            <a:avLst/>
          </a:prstGeom>
          <a:solidFill>
            <a:schemeClr val="bg1"/>
          </a:solidFill>
          <a:ln>
            <a:solidFill>
              <a:srgbClr val="00B050"/>
            </a:solidFill>
          </a:ln>
        </p:spPr>
        <p:txBody>
          <a:bodyPr wrap="square">
            <a:spAutoFit/>
          </a:bodyPr>
          <a:lstStyle/>
          <a:p>
            <a:pPr algn="ctr"/>
            <a:r>
              <a:rPr lang="fr-FR" sz="3200" dirty="0" smtClean="0"/>
              <a:t>Le flux d’air s’engouffrant dans la gaine d’admission  voit sa vitesse augmenter au niveau des buses, création d’une dépression qui aspire l’émulsion tout en facilitant la vaporisation de l’essence</a:t>
            </a:r>
            <a:endParaRPr lang="fr-F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3746" name="Picture 2"/>
          <p:cNvPicPr>
            <a:picLocks noChangeAspect="1" noChangeArrowheads="1"/>
          </p:cNvPicPr>
          <p:nvPr/>
        </p:nvPicPr>
        <p:blipFill>
          <a:blip r:embed="rId2" cstate="print"/>
          <a:srcRect l="26969" t="36133" r="26176" b="49167"/>
          <a:stretch>
            <a:fillRect/>
          </a:stretch>
        </p:blipFill>
        <p:spPr bwMode="auto">
          <a:xfrm>
            <a:off x="323528" y="2204864"/>
            <a:ext cx="8568952" cy="1512168"/>
          </a:xfrm>
          <a:prstGeom prst="rect">
            <a:avLst/>
          </a:prstGeom>
          <a:noFill/>
          <a:ln w="9525">
            <a:noFill/>
            <a:miter lim="800000"/>
            <a:headEnd/>
            <a:tailEnd/>
          </a:ln>
        </p:spPr>
      </p:pic>
      <p:sp>
        <p:nvSpPr>
          <p:cNvPr id="5" name="Titre 1"/>
          <p:cNvSpPr>
            <a:spLocks noGrp="1"/>
          </p:cNvSpPr>
          <p:nvPr>
            <p:ph type="title"/>
          </p:nvPr>
        </p:nvSpPr>
        <p:spPr>
          <a:xfrm>
            <a:off x="539552" y="332656"/>
            <a:ext cx="8229600" cy="1143000"/>
          </a:xfrm>
        </p:spPr>
        <p:txBody>
          <a:bodyPr>
            <a:normAutofit fontScale="90000"/>
          </a:bodyPr>
          <a:lstStyle/>
          <a:p>
            <a:r>
              <a:rPr lang="fr-FR" dirty="0" smtClean="0"/>
              <a:t>Illustration (Effet VENTURI):</a:t>
            </a:r>
            <a:br>
              <a:rPr lang="fr-FR" dirty="0" smtClean="0"/>
            </a:br>
            <a:r>
              <a:rPr lang="fr-FR" dirty="0" smtClean="0"/>
              <a:t>Anévrisme et thrombose</a:t>
            </a:r>
            <a:endParaRPr lang="fr-FR" dirty="0"/>
          </a:p>
        </p:txBody>
      </p:sp>
      <p:grpSp>
        <p:nvGrpSpPr>
          <p:cNvPr id="9" name="Groupe 8"/>
          <p:cNvGrpSpPr/>
          <p:nvPr/>
        </p:nvGrpSpPr>
        <p:grpSpPr>
          <a:xfrm>
            <a:off x="2411761" y="2967335"/>
            <a:ext cx="792088" cy="461665"/>
            <a:chOff x="2411761" y="2967335"/>
            <a:chExt cx="792088" cy="461665"/>
          </a:xfrm>
        </p:grpSpPr>
        <p:sp>
          <p:nvSpPr>
            <p:cNvPr id="4" name="ZoneTexte 3"/>
            <p:cNvSpPr txBox="1"/>
            <p:nvPr/>
          </p:nvSpPr>
          <p:spPr>
            <a:xfrm>
              <a:off x="2411761" y="2967335"/>
              <a:ext cx="792088" cy="461665"/>
            </a:xfrm>
            <a:prstGeom prst="rect">
              <a:avLst/>
            </a:prstGeom>
            <a:solidFill>
              <a:schemeClr val="bg1"/>
            </a:solidFill>
          </p:spPr>
          <p:txBody>
            <a:bodyPr wrap="square" rtlCol="0">
              <a:spAutoFit/>
            </a:bodyPr>
            <a:lstStyle/>
            <a:p>
              <a:pPr algn="ctr"/>
              <a:r>
                <a:rPr lang="fr-FR" sz="2400" dirty="0" err="1" smtClean="0"/>
                <a:t>u</a:t>
              </a:r>
              <a:r>
                <a:rPr lang="fr-FR" sz="2400" baseline="-25000" dirty="0" err="1"/>
                <a:t>A</a:t>
              </a:r>
              <a:endParaRPr lang="fr-FR" sz="2400" baseline="-25000" dirty="0"/>
            </a:p>
          </p:txBody>
        </p:sp>
        <p:cxnSp>
          <p:nvCxnSpPr>
            <p:cNvPr id="3" name="Connecteur droit avec flèche 2"/>
            <p:cNvCxnSpPr/>
            <p:nvPr/>
          </p:nvCxnSpPr>
          <p:spPr>
            <a:xfrm>
              <a:off x="2442095" y="3068960"/>
              <a:ext cx="761754" cy="0"/>
            </a:xfrm>
            <a:prstGeom prst="straightConnector1">
              <a:avLst/>
            </a:prstGeom>
            <a:solidFill>
              <a:schemeClr val="bg1"/>
            </a:solidFill>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e 9"/>
          <p:cNvGrpSpPr/>
          <p:nvPr/>
        </p:nvGrpSpPr>
        <p:grpSpPr>
          <a:xfrm>
            <a:off x="705343" y="3294126"/>
            <a:ext cx="1296144" cy="461665"/>
            <a:chOff x="683568" y="3212976"/>
            <a:chExt cx="1296144" cy="461665"/>
          </a:xfrm>
        </p:grpSpPr>
        <p:sp>
          <p:nvSpPr>
            <p:cNvPr id="11" name="ZoneTexte 10"/>
            <p:cNvSpPr txBox="1"/>
            <p:nvPr/>
          </p:nvSpPr>
          <p:spPr>
            <a:xfrm>
              <a:off x="899592" y="3212976"/>
              <a:ext cx="1080120" cy="461665"/>
            </a:xfrm>
            <a:prstGeom prst="rect">
              <a:avLst/>
            </a:prstGeom>
            <a:solidFill>
              <a:schemeClr val="bg1"/>
            </a:solidFill>
          </p:spPr>
          <p:txBody>
            <a:bodyPr wrap="square" rtlCol="0">
              <a:spAutoFit/>
            </a:bodyPr>
            <a:lstStyle/>
            <a:p>
              <a:pPr algn="ctr"/>
              <a:r>
                <a:rPr lang="fr-FR" sz="2400" dirty="0" err="1" smtClean="0"/>
                <a:t>u</a:t>
              </a:r>
              <a:r>
                <a:rPr lang="fr-FR" sz="2400" baseline="-25000" dirty="0" err="1" smtClean="0"/>
                <a:t>B</a:t>
              </a:r>
              <a:endParaRPr lang="fr-FR" sz="2400" baseline="-25000" dirty="0"/>
            </a:p>
          </p:txBody>
        </p:sp>
        <p:cxnSp>
          <p:nvCxnSpPr>
            <p:cNvPr id="12" name="Connecteur droit avec flèche 11"/>
            <p:cNvCxnSpPr/>
            <p:nvPr/>
          </p:nvCxnSpPr>
          <p:spPr>
            <a:xfrm>
              <a:off x="683568" y="3284984"/>
              <a:ext cx="1296144" cy="0"/>
            </a:xfrm>
            <a:prstGeom prst="straightConnector1">
              <a:avLst/>
            </a:prstGeom>
            <a:solidFill>
              <a:schemeClr val="bg1"/>
            </a:solidFill>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p:nvGrpSpPr>
        <p:grpSpPr>
          <a:xfrm>
            <a:off x="6300192" y="3547702"/>
            <a:ext cx="1296144" cy="461665"/>
            <a:chOff x="683568" y="3212976"/>
            <a:chExt cx="1296144" cy="461665"/>
          </a:xfrm>
        </p:grpSpPr>
        <p:sp>
          <p:nvSpPr>
            <p:cNvPr id="15" name="ZoneTexte 14"/>
            <p:cNvSpPr txBox="1"/>
            <p:nvPr/>
          </p:nvSpPr>
          <p:spPr>
            <a:xfrm>
              <a:off x="899592" y="3212976"/>
              <a:ext cx="1080120" cy="461665"/>
            </a:xfrm>
            <a:prstGeom prst="rect">
              <a:avLst/>
            </a:prstGeom>
            <a:solidFill>
              <a:schemeClr val="bg1"/>
            </a:solidFill>
          </p:spPr>
          <p:txBody>
            <a:bodyPr wrap="square" rtlCol="0">
              <a:spAutoFit/>
            </a:bodyPr>
            <a:lstStyle/>
            <a:p>
              <a:pPr algn="ctr"/>
              <a:r>
                <a:rPr lang="fr-FR" sz="2400" dirty="0" err="1" smtClean="0"/>
                <a:t>u</a:t>
              </a:r>
              <a:r>
                <a:rPr lang="fr-FR" sz="2400" baseline="-25000" dirty="0" err="1"/>
                <a:t>A</a:t>
              </a:r>
              <a:endParaRPr lang="fr-FR" sz="2400" baseline="-25000" dirty="0"/>
            </a:p>
          </p:txBody>
        </p:sp>
        <p:cxnSp>
          <p:nvCxnSpPr>
            <p:cNvPr id="16" name="Connecteur droit avec flèche 15"/>
            <p:cNvCxnSpPr/>
            <p:nvPr/>
          </p:nvCxnSpPr>
          <p:spPr>
            <a:xfrm>
              <a:off x="683568" y="3284984"/>
              <a:ext cx="1296144" cy="0"/>
            </a:xfrm>
            <a:prstGeom prst="straightConnector1">
              <a:avLst/>
            </a:prstGeom>
            <a:solidFill>
              <a:schemeClr val="bg1"/>
            </a:solidFill>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e 16"/>
          <p:cNvGrpSpPr/>
          <p:nvPr/>
        </p:nvGrpSpPr>
        <p:grpSpPr>
          <a:xfrm>
            <a:off x="5292080" y="3524958"/>
            <a:ext cx="792088" cy="461665"/>
            <a:chOff x="2411761" y="2967335"/>
            <a:chExt cx="792088" cy="461665"/>
          </a:xfrm>
        </p:grpSpPr>
        <p:sp>
          <p:nvSpPr>
            <p:cNvPr id="18" name="ZoneTexte 17"/>
            <p:cNvSpPr txBox="1"/>
            <p:nvPr/>
          </p:nvSpPr>
          <p:spPr>
            <a:xfrm>
              <a:off x="2411761" y="2967335"/>
              <a:ext cx="792088" cy="461665"/>
            </a:xfrm>
            <a:prstGeom prst="rect">
              <a:avLst/>
            </a:prstGeom>
            <a:solidFill>
              <a:schemeClr val="bg1"/>
            </a:solidFill>
          </p:spPr>
          <p:txBody>
            <a:bodyPr wrap="square" rtlCol="0">
              <a:spAutoFit/>
            </a:bodyPr>
            <a:lstStyle/>
            <a:p>
              <a:pPr algn="ctr"/>
              <a:r>
                <a:rPr lang="fr-FR" sz="2400" dirty="0" err="1" smtClean="0"/>
                <a:t>u</a:t>
              </a:r>
              <a:r>
                <a:rPr lang="fr-FR" sz="2400" baseline="-25000" dirty="0" err="1" smtClean="0"/>
                <a:t>B</a:t>
              </a:r>
              <a:endParaRPr lang="fr-FR" sz="2400" baseline="-25000" dirty="0"/>
            </a:p>
          </p:txBody>
        </p:sp>
        <p:cxnSp>
          <p:nvCxnSpPr>
            <p:cNvPr id="19" name="Connecteur droit avec flèche 18"/>
            <p:cNvCxnSpPr/>
            <p:nvPr/>
          </p:nvCxnSpPr>
          <p:spPr>
            <a:xfrm>
              <a:off x="2442095" y="3068960"/>
              <a:ext cx="761754" cy="0"/>
            </a:xfrm>
            <a:prstGeom prst="straightConnector1">
              <a:avLst/>
            </a:prstGeom>
            <a:solidFill>
              <a:schemeClr val="bg1"/>
            </a:solidFill>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7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4"/>
          <p:cNvSpPr txBox="1"/>
          <p:nvPr/>
        </p:nvSpPr>
        <p:spPr>
          <a:xfrm>
            <a:off x="611560" y="-65738"/>
            <a:ext cx="6912768" cy="707886"/>
          </a:xfrm>
          <a:prstGeom prst="rect">
            <a:avLst/>
          </a:prstGeom>
          <a:noFill/>
        </p:spPr>
        <p:txBody>
          <a:bodyPr wrap="square" rtlCol="0">
            <a:spAutoFit/>
          </a:bodyPr>
          <a:lstStyle/>
          <a:p>
            <a:pPr algn="ctr"/>
            <a:r>
              <a:rPr lang="fr-FR" sz="4000" dirty="0" smtClean="0"/>
              <a:t>Ce qu’il faut retenir</a:t>
            </a:r>
            <a:endParaRPr lang="fr-FR" sz="4000" dirty="0"/>
          </a:p>
        </p:txBody>
      </p:sp>
      <p:sp>
        <p:nvSpPr>
          <p:cNvPr id="9" name="ZoneTexte 8"/>
          <p:cNvSpPr txBox="1"/>
          <p:nvPr/>
        </p:nvSpPr>
        <p:spPr>
          <a:xfrm>
            <a:off x="107504" y="600222"/>
            <a:ext cx="8856984" cy="8525411"/>
          </a:xfrm>
          <a:prstGeom prst="rect">
            <a:avLst/>
          </a:prstGeom>
          <a:noFill/>
        </p:spPr>
        <p:txBody>
          <a:bodyPr wrap="square" rtlCol="0">
            <a:spAutoFit/>
          </a:bodyPr>
          <a:lstStyle/>
          <a:p>
            <a:pPr marL="514350" indent="-514350">
              <a:spcAft>
                <a:spcPts val="1200"/>
              </a:spcAft>
              <a:buAutoNum type="arabicParenR"/>
            </a:pPr>
            <a:r>
              <a:rPr lang="fr-FR" sz="2800" dirty="0" smtClean="0"/>
              <a:t>La définition du fluide parfait, d’écoulement permanent, de lignes et tubes de courant</a:t>
            </a:r>
          </a:p>
          <a:p>
            <a:pPr marL="514350" indent="-514350">
              <a:spcAft>
                <a:spcPts val="1200"/>
              </a:spcAft>
              <a:buAutoNum type="arabicParenR"/>
            </a:pPr>
            <a:r>
              <a:rPr lang="fr-FR" sz="2800" dirty="0" smtClean="0"/>
              <a:t>La différence entre pression statique et dynamique</a:t>
            </a:r>
          </a:p>
          <a:p>
            <a:pPr marL="514350" indent="-514350">
              <a:spcAft>
                <a:spcPts val="1200"/>
              </a:spcAft>
              <a:buAutoNum type="arabicParenR"/>
            </a:pPr>
            <a:r>
              <a:rPr lang="fr-FR" sz="2800" dirty="0" smtClean="0"/>
              <a:t>L’équation de continuité et son sens physique</a:t>
            </a:r>
          </a:p>
          <a:p>
            <a:pPr marL="514350" indent="-514350">
              <a:spcAft>
                <a:spcPts val="1200"/>
              </a:spcAft>
              <a:buAutoNum type="arabicParenR"/>
            </a:pPr>
            <a:r>
              <a:rPr lang="fr-FR" sz="2800" dirty="0" smtClean="0"/>
              <a:t> L’équation de BERNOUILLI et son sens physique</a:t>
            </a:r>
          </a:p>
          <a:p>
            <a:pPr marL="514350" indent="-514350">
              <a:spcAft>
                <a:spcPts val="1200"/>
              </a:spcAft>
              <a:buAutoNum type="arabicParenR"/>
            </a:pPr>
            <a:r>
              <a:rPr lang="fr-FR" sz="2800" dirty="0" smtClean="0"/>
              <a:t> </a:t>
            </a:r>
            <a:r>
              <a:rPr lang="fr-FR" sz="2800" dirty="0" smtClean="0">
                <a:sym typeface="Symbol"/>
              </a:rPr>
              <a:t>Au travers des lignes de charge, piézométrique et géométrique</a:t>
            </a:r>
          </a:p>
          <a:p>
            <a:pPr marL="514350" indent="-514350">
              <a:spcAft>
                <a:spcPts val="1200"/>
              </a:spcAft>
              <a:buAutoNum type="arabicParenR"/>
            </a:pPr>
            <a:r>
              <a:rPr lang="fr-FR" sz="2800" dirty="0" smtClean="0">
                <a:sym typeface="Symbol"/>
              </a:rPr>
              <a:t>L’utilité des tubes de PITOT pour les mesures des différentes pressions</a:t>
            </a:r>
          </a:p>
          <a:p>
            <a:pPr marL="514350" indent="-514350">
              <a:spcAft>
                <a:spcPts val="1200"/>
              </a:spcAft>
              <a:buAutoNum type="arabicParenR"/>
            </a:pPr>
            <a:r>
              <a:rPr lang="fr-FR" sz="2800" dirty="0" smtClean="0">
                <a:sym typeface="Symbol"/>
              </a:rPr>
              <a:t>Le fonctionnement d’organes </a:t>
            </a:r>
            <a:r>
              <a:rPr lang="fr-FR" sz="2800" dirty="0" err="1" smtClean="0">
                <a:sym typeface="Symbol"/>
              </a:rPr>
              <a:t>deprimogènes</a:t>
            </a:r>
            <a:r>
              <a:rPr lang="fr-FR" sz="2800" dirty="0" smtClean="0">
                <a:sym typeface="Symbol"/>
              </a:rPr>
              <a:t> tels que le tube VENTURI</a:t>
            </a:r>
          </a:p>
          <a:p>
            <a:pPr marL="514350" indent="-514350">
              <a:spcAft>
                <a:spcPts val="1200"/>
              </a:spcAft>
              <a:buAutoNum type="arabicParenR"/>
            </a:pPr>
            <a:r>
              <a:rPr lang="fr-FR" sz="2800" dirty="0" smtClean="0">
                <a:sym typeface="Symbol"/>
              </a:rPr>
              <a:t>Leurs applications dans le calcul du débit</a:t>
            </a:r>
            <a:endParaRPr lang="fr-FR" sz="2800" dirty="0" smtClean="0"/>
          </a:p>
          <a:p>
            <a:pPr marL="514350" indent="-514350">
              <a:spcAft>
                <a:spcPts val="1200"/>
              </a:spcAft>
            </a:pPr>
            <a:endParaRPr lang="fr-FR" sz="2800" dirty="0" smtClean="0"/>
          </a:p>
          <a:p>
            <a:pPr marL="514350" indent="-514350">
              <a:spcAft>
                <a:spcPts val="1200"/>
              </a:spcAft>
              <a:buAutoNum type="arabicParenR"/>
            </a:pPr>
            <a:endParaRPr lang="fr-FR" sz="2800" dirty="0" smtClean="0"/>
          </a:p>
          <a:p>
            <a:pPr marL="514350" indent="-514350"/>
            <a:endParaRPr lang="fr-FR" sz="2800" dirty="0" smtClean="0"/>
          </a:p>
          <a:p>
            <a:pPr marL="342900" indent="-342900"/>
            <a:r>
              <a:rPr lang="fr-FR" sz="2800" dirty="0" smtClean="0"/>
              <a:t>  </a:t>
            </a:r>
            <a:endParaRPr lang="fr-FR" sz="28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0264"/>
            <a:ext cx="8229600" cy="1143000"/>
          </a:xfrm>
        </p:spPr>
        <p:txBody>
          <a:bodyPr/>
          <a:lstStyle/>
          <a:p>
            <a:r>
              <a:rPr lang="fr-FR" dirty="0" smtClean="0"/>
              <a:t>Fluide parfait</a:t>
            </a:r>
            <a:endParaRPr lang="fr-FR" dirty="0"/>
          </a:p>
        </p:txBody>
      </p:sp>
      <p:sp>
        <p:nvSpPr>
          <p:cNvPr id="3" name="Espace réservé du contenu 2"/>
          <p:cNvSpPr>
            <a:spLocks noGrp="1"/>
          </p:cNvSpPr>
          <p:nvPr>
            <p:ph idx="1"/>
          </p:nvPr>
        </p:nvSpPr>
        <p:spPr>
          <a:xfrm>
            <a:off x="1259632" y="3933056"/>
            <a:ext cx="6624736" cy="576064"/>
          </a:xfrm>
        </p:spPr>
        <p:txBody>
          <a:bodyPr>
            <a:noAutofit/>
          </a:bodyPr>
          <a:lstStyle/>
          <a:p>
            <a:pPr algn="ctr">
              <a:buNone/>
            </a:pPr>
            <a:r>
              <a:rPr lang="fr-FR" dirty="0" smtClean="0"/>
              <a:t>Fluide sans aucune viscosité</a:t>
            </a:r>
          </a:p>
        </p:txBody>
      </p:sp>
      <p:pic>
        <p:nvPicPr>
          <p:cNvPr id="5" name="Image 7" descr="Unknown-1.jpeg"/>
          <p:cNvPicPr>
            <a:picLocks noChangeAspect="1"/>
          </p:cNvPicPr>
          <p:nvPr/>
        </p:nvPicPr>
        <p:blipFill>
          <a:blip r:embed="rId2" cstate="print"/>
          <a:srcRect l="31511" r="16721"/>
          <a:stretch>
            <a:fillRect/>
          </a:stretch>
        </p:blipFill>
        <p:spPr bwMode="auto">
          <a:xfrm>
            <a:off x="1907704" y="980728"/>
            <a:ext cx="1944216" cy="2816170"/>
          </a:xfrm>
          <a:prstGeom prst="rect">
            <a:avLst/>
          </a:prstGeom>
          <a:noFill/>
          <a:ln w="9525">
            <a:noFill/>
            <a:miter lim="800000"/>
            <a:headEnd/>
            <a:tailEnd/>
          </a:ln>
        </p:spPr>
      </p:pic>
      <p:pic>
        <p:nvPicPr>
          <p:cNvPr id="6" name="Image 13" descr="Unknown-2.jpeg"/>
          <p:cNvPicPr>
            <a:picLocks noChangeAspect="1"/>
          </p:cNvPicPr>
          <p:nvPr/>
        </p:nvPicPr>
        <p:blipFill>
          <a:blip r:embed="rId3" cstate="print"/>
          <a:srcRect/>
          <a:stretch>
            <a:fillRect/>
          </a:stretch>
        </p:blipFill>
        <p:spPr bwMode="auto">
          <a:xfrm>
            <a:off x="5076056" y="1052736"/>
            <a:ext cx="1971565" cy="2630859"/>
          </a:xfrm>
          <a:prstGeom prst="rect">
            <a:avLst/>
          </a:prstGeom>
          <a:noFill/>
          <a:ln w="9525">
            <a:noFill/>
            <a:miter lim="800000"/>
            <a:headEnd/>
            <a:tailEnd/>
          </a:ln>
        </p:spPr>
      </p:pic>
      <p:grpSp>
        <p:nvGrpSpPr>
          <p:cNvPr id="13" name="Groupe 12"/>
          <p:cNvGrpSpPr/>
          <p:nvPr/>
        </p:nvGrpSpPr>
        <p:grpSpPr>
          <a:xfrm>
            <a:off x="1835696" y="2132856"/>
            <a:ext cx="1656184" cy="1728192"/>
            <a:chOff x="1907704" y="1412776"/>
            <a:chExt cx="2016224" cy="2880320"/>
          </a:xfrm>
        </p:grpSpPr>
        <p:cxnSp>
          <p:nvCxnSpPr>
            <p:cNvPr id="10" name="Connecteur droit 9"/>
            <p:cNvCxnSpPr/>
            <p:nvPr/>
          </p:nvCxnSpPr>
          <p:spPr>
            <a:xfrm rot="16200000" flipH="1">
              <a:off x="1475656" y="1844824"/>
              <a:ext cx="2880320" cy="2016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rot="5400000">
              <a:off x="1511660" y="1880828"/>
              <a:ext cx="2808312" cy="2016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76056" y="1916832"/>
            <a:ext cx="1656184" cy="1728192"/>
            <a:chOff x="1907704" y="1412776"/>
            <a:chExt cx="2016224" cy="2880320"/>
          </a:xfrm>
        </p:grpSpPr>
        <p:cxnSp>
          <p:nvCxnSpPr>
            <p:cNvPr id="16" name="Connecteur droit 15"/>
            <p:cNvCxnSpPr/>
            <p:nvPr/>
          </p:nvCxnSpPr>
          <p:spPr>
            <a:xfrm rot="16200000" flipH="1">
              <a:off x="1475656" y="1844824"/>
              <a:ext cx="2880320" cy="2016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rot="5400000">
              <a:off x="1511660" y="1880828"/>
              <a:ext cx="2808312" cy="2016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4" name="Image 5" descr="images.jpeg"/>
          <p:cNvPicPr>
            <a:picLocks noChangeAspect="1"/>
          </p:cNvPicPr>
          <p:nvPr/>
        </p:nvPicPr>
        <p:blipFill>
          <a:blip r:embed="rId4" cstate="print"/>
          <a:srcRect/>
          <a:stretch>
            <a:fillRect/>
          </a:stretch>
        </p:blipFill>
        <p:spPr bwMode="auto">
          <a:xfrm>
            <a:off x="434032" y="4784997"/>
            <a:ext cx="3516313" cy="1884363"/>
          </a:xfrm>
          <a:prstGeom prst="rect">
            <a:avLst/>
          </a:prstGeom>
          <a:noFill/>
          <a:ln w="9525">
            <a:noFill/>
            <a:miter lim="800000"/>
            <a:headEnd/>
            <a:tailEnd/>
          </a:ln>
        </p:spPr>
      </p:pic>
      <p:pic>
        <p:nvPicPr>
          <p:cNvPr id="19" name="Image 4" descr="Grand-canal-dans-le-parc-de-sceaux-a-cote-de-paris.JPG"/>
          <p:cNvPicPr>
            <a:picLocks noChangeAspect="1"/>
          </p:cNvPicPr>
          <p:nvPr/>
        </p:nvPicPr>
        <p:blipFill>
          <a:blip r:embed="rId5" cstate="print"/>
          <a:srcRect t="17680"/>
          <a:stretch>
            <a:fillRect/>
          </a:stretch>
        </p:blipFill>
        <p:spPr bwMode="auto">
          <a:xfrm>
            <a:off x="5114552" y="4784997"/>
            <a:ext cx="2985840" cy="184373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25760"/>
            <a:ext cx="8229600" cy="1143000"/>
          </a:xfrm>
        </p:spPr>
        <p:txBody>
          <a:bodyPr/>
          <a:lstStyle/>
          <a:p>
            <a:r>
              <a:rPr lang="fr-FR" dirty="0" smtClean="0"/>
              <a:t>Fluide parfait</a:t>
            </a:r>
            <a:endParaRPr lang="fr-FR" dirty="0"/>
          </a:p>
        </p:txBody>
      </p:sp>
      <p:sp>
        <p:nvSpPr>
          <p:cNvPr id="3" name="Espace réservé du contenu 2"/>
          <p:cNvSpPr>
            <a:spLocks noGrp="1"/>
          </p:cNvSpPr>
          <p:nvPr>
            <p:ph idx="1"/>
          </p:nvPr>
        </p:nvSpPr>
        <p:spPr>
          <a:xfrm>
            <a:off x="1043608" y="5733256"/>
            <a:ext cx="6624736" cy="576064"/>
          </a:xfrm>
        </p:spPr>
        <p:txBody>
          <a:bodyPr>
            <a:noAutofit/>
          </a:bodyPr>
          <a:lstStyle/>
          <a:p>
            <a:pPr algn="ctr">
              <a:buNone/>
            </a:pPr>
            <a:r>
              <a:rPr lang="fr-FR" dirty="0" smtClean="0"/>
              <a:t>Incompressible</a:t>
            </a:r>
          </a:p>
        </p:txBody>
      </p:sp>
      <p:pic>
        <p:nvPicPr>
          <p:cNvPr id="18" name="Picture 11"/>
          <p:cNvPicPr>
            <a:picLocks noChangeAspect="1" noChangeArrowheads="1"/>
          </p:cNvPicPr>
          <p:nvPr/>
        </p:nvPicPr>
        <p:blipFill>
          <a:blip r:embed="rId3" cstate="print"/>
          <a:srcRect l="48832" t="74062" r="47233" b="17057"/>
          <a:stretch>
            <a:fillRect/>
          </a:stretch>
        </p:blipFill>
        <p:spPr bwMode="auto">
          <a:xfrm>
            <a:off x="3203848" y="1556792"/>
            <a:ext cx="1903423" cy="2414968"/>
          </a:xfrm>
          <a:prstGeom prst="rect">
            <a:avLst/>
          </a:prstGeom>
          <a:noFill/>
          <a:ln w="9525">
            <a:noFill/>
            <a:miter lim="800000"/>
            <a:headEnd/>
            <a:tailEnd/>
          </a:ln>
        </p:spPr>
      </p:pic>
      <p:graphicFrame>
        <p:nvGraphicFramePr>
          <p:cNvPr id="267281" name="Object 2"/>
          <p:cNvGraphicFramePr>
            <a:graphicFrameLocks noChangeAspect="1"/>
          </p:cNvGraphicFramePr>
          <p:nvPr/>
        </p:nvGraphicFramePr>
        <p:xfrm>
          <a:off x="2699792" y="4293096"/>
          <a:ext cx="3268110" cy="738709"/>
        </p:xfrm>
        <a:graphic>
          <a:graphicData uri="http://schemas.openxmlformats.org/presentationml/2006/ole">
            <mc:AlternateContent xmlns:mc="http://schemas.openxmlformats.org/markup-compatibility/2006">
              <mc:Choice xmlns:v="urn:schemas-microsoft-com:vml" Requires="v">
                <p:oleObj spid="_x0000_s684056" name="Équation" r:id="rId4" imgW="838080" imgH="190440" progId="Equation.3">
                  <p:embed/>
                </p:oleObj>
              </mc:Choice>
              <mc:Fallback>
                <p:oleObj name="Équation" r:id="rId4" imgW="838080" imgH="1904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293096"/>
                        <a:ext cx="3268110" cy="738709"/>
                      </a:xfrm>
                      <a:prstGeom prst="rect">
                        <a:avLst/>
                      </a:prstGeom>
                      <a:solidFill>
                        <a:srgbClr val="FFCC99">
                          <a:alpha val="61000"/>
                        </a:srgbClr>
                      </a:solidFill>
                      <a:ln w="9525">
                        <a:solidFill>
                          <a:schemeClr val="tx1"/>
                        </a:solidFill>
                        <a:miter lim="800000"/>
                        <a:headEnd/>
                        <a:tailEnd/>
                      </a:ln>
                    </p:spPr>
                  </p:pic>
                </p:oleObj>
              </mc:Fallback>
            </mc:AlternateContent>
          </a:graphicData>
        </a:graphic>
      </p:graphicFrame>
      <p:sp>
        <p:nvSpPr>
          <p:cNvPr id="20" name="Flèche vers le bas 19"/>
          <p:cNvSpPr/>
          <p:nvPr/>
        </p:nvSpPr>
        <p:spPr>
          <a:xfrm>
            <a:off x="4067944" y="5301208"/>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281"/>
                                        </p:tgtEl>
                                        <p:attrNameLst>
                                          <p:attrName>style.visibility</p:attrName>
                                        </p:attrNameLst>
                                      </p:cBhvr>
                                      <p:to>
                                        <p:strVal val="visible"/>
                                      </p:to>
                                    </p:set>
                                    <p:animEffect transition="in" filter="fade">
                                      <p:cBhvr>
                                        <p:cTn id="7" dur="2000"/>
                                        <p:tgtEl>
                                          <p:spTgt spid="2672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18731</TotalTime>
  <Words>1329</Words>
  <Application>Microsoft Office PowerPoint</Application>
  <PresentationFormat>Affichage à l'écran (4:3)</PresentationFormat>
  <Paragraphs>304</Paragraphs>
  <Slides>75</Slides>
  <Notes>10</Notes>
  <HiddenSlides>1</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75</vt:i4>
      </vt:variant>
    </vt:vector>
  </HeadingPairs>
  <TitlesOfParts>
    <vt:vector size="78" baseType="lpstr">
      <vt:lpstr>Thème Office</vt:lpstr>
      <vt:lpstr>Équation</vt:lpstr>
      <vt:lpstr>Equation</vt:lpstr>
      <vt:lpstr>Cours d’hydraulique </vt:lpstr>
      <vt:lpstr>Dynamique des fluides parfaits Théorème de BERNOUILLI</vt:lpstr>
      <vt:lpstr>Objectifs</vt:lpstr>
      <vt:lpstr>Objectifs</vt:lpstr>
      <vt:lpstr>Manifestations hydrauliques</vt:lpstr>
      <vt:lpstr>Définitions</vt:lpstr>
      <vt:lpstr>Fluide </vt:lpstr>
      <vt:lpstr>Fluide parfait</vt:lpstr>
      <vt:lpstr>Fluide parfait</vt:lpstr>
      <vt:lpstr>Ecoulement permanent</vt:lpstr>
      <vt:lpstr>Ecoulement uniforme</vt:lpstr>
      <vt:lpstr>Description de l’écoulement</vt:lpstr>
      <vt:lpstr>Tube et lignes de courant</vt:lpstr>
      <vt:lpstr>Présentation PowerPoint</vt:lpstr>
      <vt:lpstr>Présentation PowerPoint</vt:lpstr>
      <vt:lpstr>Débits massique et volumique</vt:lpstr>
      <vt:lpstr>Débits massique et volumique</vt:lpstr>
      <vt:lpstr>Si vitesse non uniforme sur toute la section</vt:lpstr>
      <vt:lpstr>Vitesse non uniforme sur toute la section</vt:lpstr>
      <vt:lpstr>Equation de continuité</vt:lpstr>
      <vt:lpstr>Equation de continuité / relation pratique</vt:lpstr>
      <vt:lpstr>Exercice d’application</vt:lpstr>
      <vt:lpstr>Résultats</vt:lpstr>
      <vt:lpstr>Synthèse</vt:lpstr>
      <vt:lpstr>Présentation PowerPoint</vt:lpstr>
      <vt:lpstr>Théorème de BERNOUILLI</vt:lpstr>
      <vt:lpstr>Théorème de BERNOUILLI</vt:lpstr>
      <vt:lpstr>Théorème de BERNOUILLI</vt:lpstr>
      <vt:lpstr>Théorème de BERNOUILLI</vt:lpstr>
      <vt:lpstr>Les deux formes de pression</vt:lpstr>
      <vt:lpstr>Le diagramme piézométrique</vt:lpstr>
      <vt:lpstr>Théorème de BERNOUILLI :  transfert d’énergie </vt:lpstr>
      <vt:lpstr>Théorème de Bernouilli </vt:lpstr>
      <vt:lpstr>Le diagramme piézométrique  (fluide parfait)</vt:lpstr>
      <vt:lpstr>Le diagramme piézométrique  (fluide parfait)</vt:lpstr>
      <vt:lpstr>Théorème d’EULER </vt:lpstr>
      <vt:lpstr>Applications théorème d’EULER </vt:lpstr>
      <vt:lpstr>Applications théorème d’EULER </vt:lpstr>
      <vt:lpstr>Applications théorème d’EULER </vt:lpstr>
      <vt:lpstr>Applications théorème d’EULER </vt:lpstr>
      <vt:lpstr>Applications : TORICELLI Vidange de réservoir </vt:lpstr>
      <vt:lpstr>Applications : TORICELLI Vidange de réservoir </vt:lpstr>
      <vt:lpstr>Cc= f(forme orifice)</vt:lpstr>
      <vt:lpstr>Applications: tubes de PITOT</vt:lpstr>
      <vt:lpstr>Synthèse: tubes de PITOT</vt:lpstr>
      <vt:lpstr>Synthèse: Double tube de PITOT</vt:lpstr>
      <vt:lpstr>Point d’arrêt</vt:lpstr>
      <vt:lpstr>Tubes de PITOT</vt:lpstr>
      <vt:lpstr>Présentation PowerPoint</vt:lpstr>
      <vt:lpstr>Applications: le tube de VENTURI</vt:lpstr>
      <vt:lpstr>Applications: le tube de VENTURI Détermination du débit</vt:lpstr>
      <vt:lpstr>Présentation PowerPoint</vt:lpstr>
      <vt:lpstr>Applications du tube VENTURI: ventouse pour manipulation de charge</vt:lpstr>
      <vt:lpstr>Applications du tube VENTURI: dispositif de réalisation de vide </vt:lpstr>
      <vt:lpstr>Organes déprimogènes: le diaphragme</vt:lpstr>
      <vt:lpstr>Ecoulement d’un fluide en présence d’un obstacle en fonction de la vitesse </vt:lpstr>
      <vt:lpstr>Organes déprimogènes:  le débitmètre à flotteur</vt:lpstr>
      <vt:lpstr>Applications : le déversoir</vt:lpstr>
      <vt:lpstr>Présentation PowerPoint</vt:lpstr>
      <vt:lpstr>Illustration (effet VENTURI): écoulement à surface libre</vt:lpstr>
      <vt:lpstr>Diagramme piézométrique écoulement à surface libre</vt:lpstr>
      <vt:lpstr>Ecoulement d’un fluide en présence d’un obstacle en fonction de la vitesse </vt:lpstr>
      <vt:lpstr>Illustration (Effet VENTURI): Aile d’avion</vt:lpstr>
      <vt:lpstr>Illustration (Effet VENTURI):  Tirage de cheminée</vt:lpstr>
      <vt:lpstr>Illustration (Effet VENTURI):  Tirage de cheminée</vt:lpstr>
      <vt:lpstr>Présentation PowerPoint</vt:lpstr>
      <vt:lpstr>Illustration (Effet VENTURI):  Effet Magnus</vt:lpstr>
      <vt:lpstr>Illustration (Effet VENTURI):  Formule 1</vt:lpstr>
      <vt:lpstr>Illustration (Effet VENTURI):  Navigation</vt:lpstr>
      <vt:lpstr>Illustration (Effet VENTURI): Balle de ping-pong</vt:lpstr>
      <vt:lpstr>Illustration (Effet VENTURI): Trompe à eau</vt:lpstr>
      <vt:lpstr>Illustration (Effet VENTURI): Trompe à eau</vt:lpstr>
      <vt:lpstr>Illustration (Effet VENTURI): Carburateur</vt:lpstr>
      <vt:lpstr>Illustration (Effet VENTURI): Anévrisme et thrombose</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dsarmeo</dc:creator>
  <cp:lastModifiedBy>dsarmeo</cp:lastModifiedBy>
  <cp:revision>1485</cp:revision>
  <dcterms:created xsi:type="dcterms:W3CDTF">2011-06-21T13:05:50Z</dcterms:created>
  <dcterms:modified xsi:type="dcterms:W3CDTF">2013-09-18T10:39:55Z</dcterms:modified>
</cp:coreProperties>
</file>